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8" r:id="rId2"/>
    <p:sldId id="259" r:id="rId3"/>
    <p:sldId id="262" r:id="rId4"/>
    <p:sldId id="261"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3" d="100"/>
          <a:sy n="103"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DAF1C9-F645-4A99-AE43-21C4A5D7E163}" type="datetimeFigureOut">
              <a:rPr lang="en-GB" smtClean="0"/>
              <a:t>21/11/2024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94BBC8-9143-4D56-B79D-776F6C17F351}" type="slidenum">
              <a:rPr lang="en-GB" smtClean="0"/>
              <a:t>‹#›</a:t>
            </a:fld>
            <a:endParaRPr lang="en-GB"/>
          </a:p>
        </p:txBody>
      </p:sp>
    </p:spTree>
    <p:extLst>
      <p:ext uri="{BB962C8B-B14F-4D97-AF65-F5344CB8AC3E}">
        <p14:creationId xmlns:p14="http://schemas.microsoft.com/office/powerpoint/2010/main" val="1226273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AE820-FEB3-4C3E-9136-ED5A6A2B97B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9969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123E2-63B4-82AE-ED91-F70AE051FD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18A06-2E48-AE4F-413A-5E8390FD1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8298EC-8C66-A45F-7D3A-4F4615C7CF2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3621BD-2A36-7143-5BA8-34E2044DA8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AE820-FEB3-4C3E-9136-ED5A6A2B97B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30932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61E76-D248-A58F-4C7A-A12338071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AB4EE7-09C2-F4C3-F099-22638F7B1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1A70CE-2D9F-A0BC-9845-C87216AAA7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A92D77F-BD71-C5C7-00A9-13C92B8EE0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AE820-FEB3-4C3E-9136-ED5A6A2B97B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4798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4A83F-5EEB-E31C-F31D-93E6266FDA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DD659-4580-D0FD-4A57-D85DFEAC0F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C3DC6-FE58-8831-31FF-765A0463776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A338AE1-0C80-61B1-3256-216BF1D9AD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AE820-FEB3-4C3E-9136-ED5A6A2B97B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58256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2D27D-6C01-3416-1143-1B16BEC95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74CC58-0B4A-FC4C-7DBE-6802707F9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C34E3-57E6-102B-55BE-5F8B549EAC3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1584FE-CCF1-DCE7-B06E-A7BA7AB730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6AE820-FEB3-4C3E-9136-ED5A6A2B97B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0680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490472"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490472" y="3943232"/>
            <a:ext cx="9144000" cy="1655762"/>
          </a:xfrm>
        </p:spPr>
        <p:txBody>
          <a:bodyPr>
            <a:normAutofit/>
          </a:bodyPr>
          <a:lstStyle>
            <a:lvl1pPr marL="0" indent="0" algn="ctr">
              <a:lnSpc>
                <a:spcPct val="1100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ate Placeholder 13">
            <a:extLst>
              <a:ext uri="{FF2B5EF4-FFF2-40B4-BE49-F238E27FC236}">
                <a16:creationId xmlns:a16="http://schemas.microsoft.com/office/drawing/2014/main" id="{46538D75-00C2-DE73-4C65-FE94AC658370}"/>
              </a:ext>
            </a:extLst>
          </p:cNvPr>
          <p:cNvSpPr>
            <a:spLocks noGrp="1"/>
          </p:cNvSpPr>
          <p:nvPr>
            <p:ph type="dt" sz="half" idx="10"/>
          </p:nvPr>
        </p:nvSpPr>
        <p:spPr/>
        <p:txBody>
          <a:bodyPr/>
          <a:lstStyle/>
          <a:p>
            <a:fld id="{17F50B8E-A176-49F2-A3C1-FEDA0200170B}" type="datetime2">
              <a:rPr lang="en-US" smtClean="0"/>
              <a:t>Thursday, November 21, 2024</a:t>
            </a:fld>
            <a:endParaRPr lang="en-US" dirty="0"/>
          </a:p>
        </p:txBody>
      </p:sp>
      <p:sp>
        <p:nvSpPr>
          <p:cNvPr id="16" name="Footer Placeholder 15">
            <a:extLst>
              <a:ext uri="{FF2B5EF4-FFF2-40B4-BE49-F238E27FC236}">
                <a16:creationId xmlns:a16="http://schemas.microsoft.com/office/drawing/2014/main" id="{6B601B81-68C1-B63A-105C-EC637DF56CB7}"/>
              </a:ext>
            </a:extLst>
          </p:cNvPr>
          <p:cNvSpPr>
            <a:spLocks noGrp="1"/>
          </p:cNvSpPr>
          <p:nvPr>
            <p:ph type="ftr" sz="quarter" idx="11"/>
          </p:nvPr>
        </p:nvSpPr>
        <p:spPr/>
        <p:txBody>
          <a:bodyPr/>
          <a:lstStyle/>
          <a:p>
            <a:r>
              <a:rPr lang="en-US"/>
              <a:t>Sample Footer Text</a:t>
            </a:r>
          </a:p>
        </p:txBody>
      </p:sp>
      <p:sp>
        <p:nvSpPr>
          <p:cNvPr id="17" name="Slide Number Placeholder 16">
            <a:extLst>
              <a:ext uri="{FF2B5EF4-FFF2-40B4-BE49-F238E27FC236}">
                <a16:creationId xmlns:a16="http://schemas.microsoft.com/office/drawing/2014/main" id="{E9F3E495-0415-392A-9A07-34555BBC7F4C}"/>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695656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p:txBody>
          <a:bodyPr>
            <a:normAutofit/>
          </a:bodyPr>
          <a:lstStyle>
            <a:lvl1pPr>
              <a:lnSpc>
                <a:spcPct val="90000"/>
              </a:lnSpc>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4" y="1825625"/>
            <a:ext cx="10515600" cy="4206383"/>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10">
            <a:extLst>
              <a:ext uri="{FF2B5EF4-FFF2-40B4-BE49-F238E27FC236}">
                <a16:creationId xmlns:a16="http://schemas.microsoft.com/office/drawing/2014/main" id="{A25CBB87-BE9B-82CE-8A24-F21EEA0366C3}"/>
              </a:ext>
            </a:extLst>
          </p:cNvPr>
          <p:cNvSpPr>
            <a:spLocks noGrp="1"/>
          </p:cNvSpPr>
          <p:nvPr>
            <p:ph type="dt" sz="half" idx="10"/>
          </p:nvPr>
        </p:nvSpPr>
        <p:spPr/>
        <p:txBody>
          <a:bodyPr/>
          <a:lstStyle/>
          <a:p>
            <a:fld id="{57997BA6-BEF8-495F-ACCD-8D19769E4FC6}" type="datetime2">
              <a:rPr lang="en-US" smtClean="0"/>
              <a:t>Thursday, November 21, 2024</a:t>
            </a:fld>
            <a:endParaRPr lang="en-US" dirty="0"/>
          </a:p>
        </p:txBody>
      </p:sp>
      <p:sp>
        <p:nvSpPr>
          <p:cNvPr id="12" name="Footer Placeholder 11">
            <a:extLst>
              <a:ext uri="{FF2B5EF4-FFF2-40B4-BE49-F238E27FC236}">
                <a16:creationId xmlns:a16="http://schemas.microsoft.com/office/drawing/2014/main" id="{B2131628-C033-9728-C4CF-90CDBCB89F7F}"/>
              </a:ext>
            </a:extLst>
          </p:cNvPr>
          <p:cNvSpPr>
            <a:spLocks noGrp="1"/>
          </p:cNvSpPr>
          <p:nvPr>
            <p:ph type="ftr" sz="quarter" idx="11"/>
          </p:nvPr>
        </p:nvSpPr>
        <p:spPr/>
        <p:txBody>
          <a:bodyPr/>
          <a:lstStyle/>
          <a:p>
            <a:r>
              <a:rPr lang="en-US" dirty="0"/>
              <a:t>Sample Footer Text</a:t>
            </a:r>
          </a:p>
        </p:txBody>
      </p:sp>
      <p:sp>
        <p:nvSpPr>
          <p:cNvPr id="13" name="Slide Number Placeholder 12">
            <a:extLst>
              <a:ext uri="{FF2B5EF4-FFF2-40B4-BE49-F238E27FC236}">
                <a16:creationId xmlns:a16="http://schemas.microsoft.com/office/drawing/2014/main" id="{B67216CA-9A26-BBE7-68A3-9237D22CDFC8}"/>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68864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15600" cy="1500187"/>
          </a:xfrm>
        </p:spPr>
        <p:txBody>
          <a:bodyPr>
            <a:norm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9">
            <a:extLst>
              <a:ext uri="{FF2B5EF4-FFF2-40B4-BE49-F238E27FC236}">
                <a16:creationId xmlns:a16="http://schemas.microsoft.com/office/drawing/2014/main" id="{6B034DD9-4A61-318F-88CF-79721B55AC5B}"/>
              </a:ext>
            </a:extLst>
          </p:cNvPr>
          <p:cNvSpPr>
            <a:spLocks noGrp="1"/>
          </p:cNvSpPr>
          <p:nvPr>
            <p:ph type="dt" sz="half" idx="10"/>
          </p:nvPr>
        </p:nvSpPr>
        <p:spPr/>
        <p:txBody>
          <a:bodyPr/>
          <a:lstStyle/>
          <a:p>
            <a:fld id="{4857292D-4609-4E55-92E3-C12C6A1234E8}" type="datetime2">
              <a:rPr lang="en-US" smtClean="0"/>
              <a:t>Thursday, November 21, 2024</a:t>
            </a:fld>
            <a:endParaRPr lang="en-US" dirty="0"/>
          </a:p>
        </p:txBody>
      </p:sp>
      <p:sp>
        <p:nvSpPr>
          <p:cNvPr id="11" name="Footer Placeholder 10">
            <a:extLst>
              <a:ext uri="{FF2B5EF4-FFF2-40B4-BE49-F238E27FC236}">
                <a16:creationId xmlns:a16="http://schemas.microsoft.com/office/drawing/2014/main" id="{D496DA99-E916-9F7C-9E88-AA06046AE94C}"/>
              </a:ext>
            </a:extLst>
          </p:cNvPr>
          <p:cNvSpPr>
            <a:spLocks noGrp="1"/>
          </p:cNvSpPr>
          <p:nvPr>
            <p:ph type="ftr" sz="quarter" idx="11"/>
          </p:nvPr>
        </p:nvSpPr>
        <p:spPr/>
        <p:txBody>
          <a:bodyPr/>
          <a:lstStyle/>
          <a:p>
            <a:r>
              <a:rPr lang="en-US"/>
              <a:t>Sample Footer Text</a:t>
            </a:r>
          </a:p>
        </p:txBody>
      </p:sp>
      <p:sp>
        <p:nvSpPr>
          <p:cNvPr id="12" name="Slide Number Placeholder 11">
            <a:extLst>
              <a:ext uri="{FF2B5EF4-FFF2-40B4-BE49-F238E27FC236}">
                <a16:creationId xmlns:a16="http://schemas.microsoft.com/office/drawing/2014/main" id="{21CC86B5-B6B3-4633-0D90-AACB44D0D409}"/>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513585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78F7F10-35F6-E392-D41B-3CD300D5CCF8}"/>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181600" cy="4206382"/>
          </a:xfrm>
        </p:spPr>
        <p:txBody>
          <a:bodyPr vert="horz" lIns="91440" tIns="45720" rIns="91440" bIns="45720" rtlCol="0">
            <a:normAutofit/>
          </a:bodyPr>
          <a:lstStyle>
            <a:lvl1pPr>
              <a:defRPr lang="en-US" smtClean="0"/>
            </a:lvl1pPr>
            <a:lvl2pPr>
              <a:defRPr lang="en-US" smtClean="0"/>
            </a:lvl2pPr>
            <a:lvl3pPr>
              <a:defRPr lang="en-US" smtClean="0"/>
            </a:lvl3pPr>
            <a:lvl4pPr>
              <a:defRPr lang="en-US" smtClean="0"/>
            </a:lvl4pPr>
            <a:lvl5pPr>
              <a:defRPr lang="en-US" dirty="0"/>
            </a:lvl5pPr>
          </a:lstStyle>
          <a:p>
            <a:pPr lvl="0">
              <a:buChar char="¬"/>
            </a:pPr>
            <a:r>
              <a:rPr lang="en-US"/>
              <a:t>Click to edit Master text styles</a:t>
            </a:r>
          </a:p>
          <a:p>
            <a:pPr lvl="1">
              <a:buChar char="¬"/>
            </a:pPr>
            <a:r>
              <a:rPr lang="en-US"/>
              <a:t>Second level</a:t>
            </a:r>
          </a:p>
          <a:p>
            <a:pPr lvl="2">
              <a:buChar char="¬"/>
            </a:pPr>
            <a:r>
              <a:rPr lang="en-US"/>
              <a:t>Third level</a:t>
            </a:r>
          </a:p>
          <a:p>
            <a:pPr lvl="3">
              <a:buChar char="¬"/>
            </a:pPr>
            <a:r>
              <a:rPr lang="en-US"/>
              <a:t>Fourth level</a:t>
            </a:r>
          </a:p>
          <a:p>
            <a:pPr lvl="4">
              <a:buChar char="¬"/>
            </a:pPr>
            <a:r>
              <a:rPr lang="en-US"/>
              <a:t>Fifth level</a:t>
            </a:r>
            <a:endParaRPr lang="en-US" dirty="0"/>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5756178" y="1825625"/>
            <a:ext cx="518004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Date Placeholder 14">
            <a:extLst>
              <a:ext uri="{FF2B5EF4-FFF2-40B4-BE49-F238E27FC236}">
                <a16:creationId xmlns:a16="http://schemas.microsoft.com/office/drawing/2014/main" id="{35274CEC-210E-BC97-9B79-A7D801E4B5F6}"/>
              </a:ext>
            </a:extLst>
          </p:cNvPr>
          <p:cNvSpPr>
            <a:spLocks noGrp="1"/>
          </p:cNvSpPr>
          <p:nvPr>
            <p:ph type="dt" sz="half" idx="10"/>
          </p:nvPr>
        </p:nvSpPr>
        <p:spPr/>
        <p:txBody>
          <a:bodyPr/>
          <a:lstStyle/>
          <a:p>
            <a:fld id="{003E0E29-2C79-4A2A-B61C-A21B8362A50A}" type="datetime2">
              <a:rPr lang="en-US" smtClean="0"/>
              <a:t>Thursday, November 21, 2024</a:t>
            </a:fld>
            <a:endParaRPr lang="en-US"/>
          </a:p>
        </p:txBody>
      </p:sp>
      <p:sp>
        <p:nvSpPr>
          <p:cNvPr id="16" name="Footer Placeholder 15">
            <a:extLst>
              <a:ext uri="{FF2B5EF4-FFF2-40B4-BE49-F238E27FC236}">
                <a16:creationId xmlns:a16="http://schemas.microsoft.com/office/drawing/2014/main" id="{486B3D53-F805-C08E-2359-498218FC6898}"/>
              </a:ext>
            </a:extLst>
          </p:cNvPr>
          <p:cNvSpPr>
            <a:spLocks noGrp="1"/>
          </p:cNvSpPr>
          <p:nvPr>
            <p:ph type="ftr" sz="quarter" idx="11"/>
          </p:nvPr>
        </p:nvSpPr>
        <p:spPr/>
        <p:txBody>
          <a:bodyPr/>
          <a:lstStyle/>
          <a:p>
            <a:r>
              <a:rPr lang="en-US"/>
              <a:t>Sample Footer Text</a:t>
            </a:r>
          </a:p>
        </p:txBody>
      </p:sp>
      <p:sp>
        <p:nvSpPr>
          <p:cNvPr id="17" name="Slide Number Placeholder 16">
            <a:extLst>
              <a:ext uri="{FF2B5EF4-FFF2-40B4-BE49-F238E27FC236}">
                <a16:creationId xmlns:a16="http://schemas.microsoft.com/office/drawing/2014/main" id="{61C4695B-D7BD-45F7-EB23-6FDAF2410BB2}"/>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33524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A1F52B7-5271-53AA-8260-0CF50FF8DA3C}"/>
              </a:ext>
            </a:extLst>
          </p:cNvPr>
          <p:cNvSpPr/>
          <p:nvPr/>
        </p:nvSpPr>
        <p:spPr>
          <a:xfrm>
            <a:off x="0" y="685800"/>
            <a:ext cx="11494008"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2178" y="365125"/>
            <a:ext cx="10515600" cy="1325563"/>
          </a:xfrm>
        </p:spPr>
        <p:txBody>
          <a:bodyPr>
            <a:normAutofit/>
          </a:bodyPr>
          <a:lstStyle>
            <a:lvl1pPr>
              <a:defRPr sz="52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2178" y="1681163"/>
            <a:ext cx="515778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2178" y="2505075"/>
            <a:ext cx="515778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754590" y="1681163"/>
            <a:ext cx="5183188"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754590" y="2505075"/>
            <a:ext cx="5183188"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7198C3F1-4E77-7888-CDB8-CF9406E4A2E0}"/>
              </a:ext>
            </a:extLst>
          </p:cNvPr>
          <p:cNvSpPr>
            <a:spLocks noGrp="1"/>
          </p:cNvSpPr>
          <p:nvPr>
            <p:ph type="dt" sz="half" idx="10"/>
          </p:nvPr>
        </p:nvSpPr>
        <p:spPr/>
        <p:txBody>
          <a:bodyPr/>
          <a:lstStyle/>
          <a:p>
            <a:fld id="{B0CA0177-5432-41AC-9593-8EC96BFF4F82}" type="datetime2">
              <a:rPr lang="en-US" smtClean="0"/>
              <a:t>Thursday, November 21, 2024</a:t>
            </a:fld>
            <a:endParaRPr lang="en-US" dirty="0"/>
          </a:p>
        </p:txBody>
      </p:sp>
      <p:sp>
        <p:nvSpPr>
          <p:cNvPr id="11" name="Footer Placeholder 10">
            <a:extLst>
              <a:ext uri="{FF2B5EF4-FFF2-40B4-BE49-F238E27FC236}">
                <a16:creationId xmlns:a16="http://schemas.microsoft.com/office/drawing/2014/main" id="{493561D3-90F6-AD82-BCFE-90F9427D867B}"/>
              </a:ext>
            </a:extLst>
          </p:cNvPr>
          <p:cNvSpPr>
            <a:spLocks noGrp="1"/>
          </p:cNvSpPr>
          <p:nvPr>
            <p:ph type="ftr" sz="quarter" idx="11"/>
          </p:nvPr>
        </p:nvSpPr>
        <p:spPr/>
        <p:txBody>
          <a:bodyPr/>
          <a:lstStyle/>
          <a:p>
            <a:r>
              <a:rPr lang="en-US"/>
              <a:t>Sample Footer Text</a:t>
            </a:r>
          </a:p>
        </p:txBody>
      </p:sp>
      <p:sp>
        <p:nvSpPr>
          <p:cNvPr id="12" name="Slide Number Placeholder 11">
            <a:extLst>
              <a:ext uri="{FF2B5EF4-FFF2-40B4-BE49-F238E27FC236}">
                <a16:creationId xmlns:a16="http://schemas.microsoft.com/office/drawing/2014/main" id="{932F9B33-3FA7-526F-7B45-342EB64A1CDB}"/>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435820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15600" cy="1325563"/>
          </a:xfrm>
        </p:spPr>
        <p:txBody>
          <a:bodyPr>
            <a:normAutofit/>
          </a:bodyPr>
          <a:lstStyle>
            <a:lvl1pPr>
              <a:defRPr sz="5200"/>
            </a:lvl1pPr>
          </a:lstStyle>
          <a:p>
            <a:r>
              <a:rPr lang="en-US"/>
              <a:t>Click to edit Master title style</a:t>
            </a:r>
            <a:endParaRPr lang="en-US" dirty="0"/>
          </a:p>
        </p:txBody>
      </p:sp>
      <p:sp>
        <p:nvSpPr>
          <p:cNvPr id="8" name="Date Placeholder 7">
            <a:extLst>
              <a:ext uri="{FF2B5EF4-FFF2-40B4-BE49-F238E27FC236}">
                <a16:creationId xmlns:a16="http://schemas.microsoft.com/office/drawing/2014/main" id="{A9328E63-E075-39E2-BAA7-30CCAE2E779E}"/>
              </a:ext>
            </a:extLst>
          </p:cNvPr>
          <p:cNvSpPr>
            <a:spLocks noGrp="1"/>
          </p:cNvSpPr>
          <p:nvPr>
            <p:ph type="dt" sz="half" idx="10"/>
          </p:nvPr>
        </p:nvSpPr>
        <p:spPr/>
        <p:txBody>
          <a:bodyPr/>
          <a:lstStyle/>
          <a:p>
            <a:fld id="{EED29A7B-B2F1-41A3-B969-4E25F618B967}" type="datetime2">
              <a:rPr lang="en-US" smtClean="0"/>
              <a:t>Thursday, November 21, 2024</a:t>
            </a:fld>
            <a:endParaRPr lang="en-US" dirty="0"/>
          </a:p>
        </p:txBody>
      </p:sp>
      <p:sp>
        <p:nvSpPr>
          <p:cNvPr id="9" name="Footer Placeholder 8">
            <a:extLst>
              <a:ext uri="{FF2B5EF4-FFF2-40B4-BE49-F238E27FC236}">
                <a16:creationId xmlns:a16="http://schemas.microsoft.com/office/drawing/2014/main" id="{2A5894A5-0E01-F43E-C68A-2EFAB2EB89D8}"/>
              </a:ext>
            </a:extLst>
          </p:cNvPr>
          <p:cNvSpPr>
            <a:spLocks noGrp="1"/>
          </p:cNvSpPr>
          <p:nvPr>
            <p:ph type="ftr" sz="quarter" idx="11"/>
          </p:nvPr>
        </p:nvSpPr>
        <p:spPr/>
        <p:txBody>
          <a:bodyPr/>
          <a:lstStyle/>
          <a:p>
            <a:r>
              <a:rPr lang="en-US"/>
              <a:t>Sample Footer Text</a:t>
            </a:r>
          </a:p>
        </p:txBody>
      </p:sp>
      <p:sp>
        <p:nvSpPr>
          <p:cNvPr id="10" name="Slide Number Placeholder 9">
            <a:extLst>
              <a:ext uri="{FF2B5EF4-FFF2-40B4-BE49-F238E27FC236}">
                <a16:creationId xmlns:a16="http://schemas.microsoft.com/office/drawing/2014/main" id="{7250128C-CE40-2B40-1B89-7E9AAAAC4393}"/>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285690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281B99-C6A0-F92A-BDD3-BB362196501C}"/>
              </a:ext>
            </a:extLst>
          </p:cNvPr>
          <p:cNvSpPr/>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Rectangle 2">
            <a:extLst>
              <a:ext uri="{FF2B5EF4-FFF2-40B4-BE49-F238E27FC236}">
                <a16:creationId xmlns:a16="http://schemas.microsoft.com/office/drawing/2014/main" id="{3EB8367C-67E1-A50A-1584-F859A6FED9C9}"/>
              </a:ext>
            </a:extLst>
          </p:cNvPr>
          <p:cNvSpPr/>
          <p:nvPr/>
        </p:nvSpPr>
        <p:spPr>
          <a:xfrm>
            <a:off x="0"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Date Placeholder 4">
            <a:extLst>
              <a:ext uri="{FF2B5EF4-FFF2-40B4-BE49-F238E27FC236}">
                <a16:creationId xmlns:a16="http://schemas.microsoft.com/office/drawing/2014/main" id="{2ABB8861-51D7-741E-6B2C-25412D40E5BD}"/>
              </a:ext>
            </a:extLst>
          </p:cNvPr>
          <p:cNvSpPr>
            <a:spLocks noGrp="1"/>
          </p:cNvSpPr>
          <p:nvPr>
            <p:ph type="dt" sz="half" idx="10"/>
          </p:nvPr>
        </p:nvSpPr>
        <p:spPr/>
        <p:txBody>
          <a:bodyPr/>
          <a:lstStyle/>
          <a:p>
            <a:fld id="{4EE98B79-F222-4FD1-8713-07459E1B5004}" type="datetime2">
              <a:rPr lang="en-US" smtClean="0"/>
              <a:t>Thursday, November 21, 2024</a:t>
            </a:fld>
            <a:endParaRPr lang="en-US"/>
          </a:p>
        </p:txBody>
      </p:sp>
      <p:sp>
        <p:nvSpPr>
          <p:cNvPr id="6" name="Footer Placeholder 5">
            <a:extLst>
              <a:ext uri="{FF2B5EF4-FFF2-40B4-BE49-F238E27FC236}">
                <a16:creationId xmlns:a16="http://schemas.microsoft.com/office/drawing/2014/main" id="{63D69A2F-0657-B33B-8334-C458A9538368}"/>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EB4FC84-48ED-0480-2497-FCD84C1276C6}"/>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3965434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12425" cy="1600200"/>
          </a:xfrm>
        </p:spPr>
        <p:txBody>
          <a:bodyPr anchor="b">
            <a:normAutofit/>
          </a:bodyPr>
          <a:lstStyle>
            <a:lvl1pPr>
              <a:defRPr sz="5200">
                <a:latin typeface="Dante (Headings)2"/>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4782830" y="2199340"/>
            <a:ext cx="6172200"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23F37370-7C05-0AAE-A0C3-9EE620A84EBB}"/>
              </a:ext>
            </a:extLst>
          </p:cNvPr>
          <p:cNvSpPr>
            <a:spLocks noGrp="1"/>
          </p:cNvSpPr>
          <p:nvPr>
            <p:ph type="dt" sz="half" idx="10"/>
          </p:nvPr>
        </p:nvSpPr>
        <p:spPr/>
        <p:txBody>
          <a:bodyPr/>
          <a:lstStyle/>
          <a:p>
            <a:fld id="{792630FD-0818-4065-B5FE-410552D9B1BC}" type="datetime2">
              <a:rPr lang="en-US" smtClean="0"/>
              <a:t>Thursday, November 21, 2024</a:t>
            </a:fld>
            <a:endParaRPr lang="en-US"/>
          </a:p>
        </p:txBody>
      </p:sp>
      <p:sp>
        <p:nvSpPr>
          <p:cNvPr id="9" name="Footer Placeholder 8">
            <a:extLst>
              <a:ext uri="{FF2B5EF4-FFF2-40B4-BE49-F238E27FC236}">
                <a16:creationId xmlns:a16="http://schemas.microsoft.com/office/drawing/2014/main" id="{0900B8E3-39E6-A88A-BBFB-717596EB347E}"/>
              </a:ext>
            </a:extLst>
          </p:cNvPr>
          <p:cNvSpPr>
            <a:spLocks noGrp="1"/>
          </p:cNvSpPr>
          <p:nvPr>
            <p:ph type="ftr" sz="quarter" idx="11"/>
          </p:nvPr>
        </p:nvSpPr>
        <p:spPr/>
        <p:txBody>
          <a:bodyPr/>
          <a:lstStyle/>
          <a:p>
            <a:r>
              <a:rPr lang="en-US"/>
              <a:t>Sample Footer Text</a:t>
            </a:r>
          </a:p>
        </p:txBody>
      </p:sp>
      <p:sp>
        <p:nvSpPr>
          <p:cNvPr id="10" name="Slide Number Placeholder 9">
            <a:extLst>
              <a:ext uri="{FF2B5EF4-FFF2-40B4-BE49-F238E27FC236}">
                <a16:creationId xmlns:a16="http://schemas.microsoft.com/office/drawing/2014/main" id="{348E340D-1840-D987-3EEA-963BDDE31400}"/>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1311218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3932237" cy="1600200"/>
          </a:xfrm>
        </p:spPr>
        <p:txBody>
          <a:bodyPr anchor="b">
            <a:norm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4781276"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3932237"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0F28E44-58BB-553B-BBD0-F292C66CCA94}"/>
              </a:ext>
            </a:extLst>
          </p:cNvPr>
          <p:cNvSpPr>
            <a:spLocks noGrp="1"/>
          </p:cNvSpPr>
          <p:nvPr>
            <p:ph type="dt" sz="half" idx="10"/>
          </p:nvPr>
        </p:nvSpPr>
        <p:spPr/>
        <p:txBody>
          <a:bodyPr/>
          <a:lstStyle/>
          <a:p>
            <a:fld id="{93C2D289-0EBF-40C7-B6E8-60285281F180}" type="datetime2">
              <a:rPr lang="en-US" smtClean="0"/>
              <a:t>Thursday, November 21, 2024</a:t>
            </a:fld>
            <a:endParaRPr lang="en-US"/>
          </a:p>
        </p:txBody>
      </p:sp>
      <p:sp>
        <p:nvSpPr>
          <p:cNvPr id="10" name="Footer Placeholder 9">
            <a:extLst>
              <a:ext uri="{FF2B5EF4-FFF2-40B4-BE49-F238E27FC236}">
                <a16:creationId xmlns:a16="http://schemas.microsoft.com/office/drawing/2014/main" id="{8F22D156-E5FE-F118-0553-B401F19652DE}"/>
              </a:ext>
            </a:extLst>
          </p:cNvPr>
          <p:cNvSpPr>
            <a:spLocks noGrp="1"/>
          </p:cNvSpPr>
          <p:nvPr>
            <p:ph type="ftr" sz="quarter" idx="11"/>
          </p:nvPr>
        </p:nvSpPr>
        <p:spPr/>
        <p:txBody>
          <a:bodyPr/>
          <a:lstStyle/>
          <a:p>
            <a:r>
              <a:rPr lang="en-US"/>
              <a:t>Sample Footer Text</a:t>
            </a:r>
          </a:p>
        </p:txBody>
      </p:sp>
      <p:sp>
        <p:nvSpPr>
          <p:cNvPr id="11" name="Slide Number Placeholder 10">
            <a:extLst>
              <a:ext uri="{FF2B5EF4-FFF2-40B4-BE49-F238E27FC236}">
                <a16:creationId xmlns:a16="http://schemas.microsoft.com/office/drawing/2014/main" id="{88AEE0A6-6120-9BA2-5751-E0E2D8CF0F58}"/>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1511402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B2268C47-2910-B99C-EC67-F6649ADC29A4}"/>
              </a:ext>
            </a:extLst>
          </p:cNvPr>
          <p:cNvSpPr>
            <a:spLocks noGrp="1"/>
          </p:cNvSpPr>
          <p:nvPr>
            <p:ph type="dt" sz="half" idx="10"/>
          </p:nvPr>
        </p:nvSpPr>
        <p:spPr/>
        <p:txBody>
          <a:bodyPr/>
          <a:lstStyle/>
          <a:p>
            <a:fld id="{0512A49D-4A7C-4944-9802-8EE0B5A6CEDD}" type="datetime2">
              <a:rPr lang="en-US" smtClean="0"/>
              <a:t>Thursday, November 21, 2024</a:t>
            </a:fld>
            <a:endParaRPr lang="en-US"/>
          </a:p>
        </p:txBody>
      </p:sp>
      <p:sp>
        <p:nvSpPr>
          <p:cNvPr id="8" name="Footer Placeholder 7">
            <a:extLst>
              <a:ext uri="{FF2B5EF4-FFF2-40B4-BE49-F238E27FC236}">
                <a16:creationId xmlns:a16="http://schemas.microsoft.com/office/drawing/2014/main" id="{D8019515-4A04-FBE0-E89C-86ECBB7E98A8}"/>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C3D9C272-2490-C827-9BE5-9CEE41850423}"/>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4186107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32613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43943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BFF68BE-C313-C839-B719-0339AC3444DF}"/>
              </a:ext>
            </a:extLst>
          </p:cNvPr>
          <p:cNvSpPr>
            <a:spLocks noGrp="1"/>
          </p:cNvSpPr>
          <p:nvPr>
            <p:ph type="dt" sz="half" idx="10"/>
          </p:nvPr>
        </p:nvSpPr>
        <p:spPr/>
        <p:txBody>
          <a:bodyPr/>
          <a:lstStyle/>
          <a:p>
            <a:fld id="{5D689DDD-3B11-4150-8B39-3662C10D8BF9}" type="datetime2">
              <a:rPr lang="en-US" smtClean="0"/>
              <a:t>Thursday, November 21, 2024</a:t>
            </a:fld>
            <a:endParaRPr lang="en-US"/>
          </a:p>
        </p:txBody>
      </p:sp>
      <p:sp>
        <p:nvSpPr>
          <p:cNvPr id="8" name="Footer Placeholder 7">
            <a:extLst>
              <a:ext uri="{FF2B5EF4-FFF2-40B4-BE49-F238E27FC236}">
                <a16:creationId xmlns:a16="http://schemas.microsoft.com/office/drawing/2014/main" id="{A14F4E5F-FFF4-F934-3DD9-134F8D24262D}"/>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6CFE0F82-88EB-FAE2-FC02-99D5EE30110A}"/>
              </a:ext>
            </a:extLst>
          </p:cNvPr>
          <p:cNvSpPr>
            <a:spLocks noGrp="1"/>
          </p:cNvSpPr>
          <p:nvPr>
            <p:ph type="sldNum" sz="quarter" idx="12"/>
          </p:nvPr>
        </p:nvSpPr>
        <p:spPr/>
        <p:txBody>
          <a:bodyPr/>
          <a:lstStyle/>
          <a:p>
            <a:fld id="{7BE69E03-4804-4553-A1EC-F089884EF50F}" type="slidenum">
              <a:rPr lang="en-US" smtClean="0"/>
              <a:t>‹#›</a:t>
            </a:fld>
            <a:endParaRPr lang="en-US"/>
          </a:p>
        </p:txBody>
      </p:sp>
    </p:spTree>
    <p:extLst>
      <p:ext uri="{BB962C8B-B14F-4D97-AF65-F5344CB8AC3E}">
        <p14:creationId xmlns:p14="http://schemas.microsoft.com/office/powerpoint/2010/main" val="2252966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B53B4F-080C-8523-03AD-871CC3B8D168}"/>
              </a:ext>
            </a:extLst>
          </p:cNvPr>
          <p:cNvSpPr/>
          <p:nvPr/>
        </p:nvSpPr>
        <p:spPr>
          <a:xfrm>
            <a:off x="1524" y="0"/>
            <a:ext cx="12188952" cy="685800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D53B790B-70BD-FD52-2540-F1DA4882170E}"/>
              </a:ext>
            </a:extLst>
          </p:cNvPr>
          <p:cNvSpPr/>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descr="Tag=AccentColor&#10;Flavor=Light&#10;Target=Line">
            <a:extLst>
              <a:ext uri="{FF2B5EF4-FFF2-40B4-BE49-F238E27FC236}">
                <a16:creationId xmlns:a16="http://schemas.microsoft.com/office/drawing/2014/main" id="{7D4FC5F0-CBD6-AEEB-4902-28D624068890}"/>
              </a:ext>
            </a:extLst>
          </p:cNvPr>
          <p:cNvCxnSpPr>
            <a:cxnSpLocks/>
          </p:cNvCxnSpPr>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descr="Tag=AccentColor&#10;Flavor=Light&#10;Target=Line">
            <a:extLst>
              <a:ext uri="{FF2B5EF4-FFF2-40B4-BE49-F238E27FC236}">
                <a16:creationId xmlns:a16="http://schemas.microsoft.com/office/drawing/2014/main" id="{FA9EB4DB-DDA5-1A45-7D87-B2BF67D2D1C3}"/>
              </a:ext>
            </a:extLst>
          </p:cNvPr>
          <p:cNvCxnSpPr>
            <a:cxnSpLocks/>
          </p:cNvCxnSpPr>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100">
                <a:solidFill>
                  <a:schemeClr val="tx2"/>
                </a:solidFill>
              </a:defRPr>
            </a:lvl1pPr>
          </a:lstStyle>
          <a:p>
            <a:fld id="{94CDC665-7415-4DAF-AE09-B9BBC1907393}" type="datetime2">
              <a:rPr lang="en-US" smtClean="0"/>
              <a:t>Thursday, November 21, 2024</a:t>
            </a:fld>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100">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18288"/>
            <a:ext cx="685800" cy="685800"/>
          </a:xfrm>
          <a:prstGeom prst="rect">
            <a:avLst/>
          </a:prstGeom>
        </p:spPr>
        <p:txBody>
          <a:bodyPr vert="horz" lIns="91440" tIns="45720" rIns="91440" bIns="45720" rtlCol="0" anchor="ctr"/>
          <a:lstStyle>
            <a:lvl1pPr algn="ctr">
              <a:defRPr sz="1100">
                <a:solidFill>
                  <a:schemeClr val="tx2"/>
                </a:solidFill>
              </a:defRPr>
            </a:lvl1pPr>
          </a:lstStyle>
          <a:p>
            <a:fld id="{7BE69E03-4804-4553-A1EC-F089884EF50F}" type="slidenum">
              <a:rPr lang="en-US" smtClean="0"/>
              <a:t>‹#›</a:t>
            </a:fld>
            <a:endParaRPr lang="en-US"/>
          </a:p>
        </p:txBody>
      </p:sp>
    </p:spTree>
    <p:extLst>
      <p:ext uri="{BB962C8B-B14F-4D97-AF65-F5344CB8AC3E}">
        <p14:creationId xmlns:p14="http://schemas.microsoft.com/office/powerpoint/2010/main" val="1737664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Wingdings 2" panose="05020102010507070707" pitchFamily="18" charset="2"/>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Clr>
          <a:schemeClr val="accent2"/>
        </a:buClr>
        <a:buFont typeface="Wingdings 2" panose="05020102010507070707" pitchFamily="18" charset="2"/>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Clr>
          <a:schemeClr val="accent2"/>
        </a:buClr>
        <a:buFont typeface="Wingdings 2" panose="05020102010507070707" pitchFamily="18" charset="2"/>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955B3A-C08D-43E6-ABEF-A4F616FB6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1" name="Rectangle 10">
            <a:extLst>
              <a:ext uri="{FF2B5EF4-FFF2-40B4-BE49-F238E27FC236}">
                <a16:creationId xmlns:a16="http://schemas.microsoft.com/office/drawing/2014/main" id="{C719694A-8B4E-4127-9C08-9B8F39B6F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3" name="Rectangle 12">
            <a:extLst>
              <a:ext uri="{FF2B5EF4-FFF2-40B4-BE49-F238E27FC236}">
                <a16:creationId xmlns:a16="http://schemas.microsoft.com/office/drawing/2014/main" id="{52D36E6B-D7EF-409B-B48D-1628C06EE1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2" name="Title 1">
            <a:extLst>
              <a:ext uri="{FF2B5EF4-FFF2-40B4-BE49-F238E27FC236}">
                <a16:creationId xmlns:a16="http://schemas.microsoft.com/office/drawing/2014/main" id="{C6D2023C-716B-3B04-B806-F123F002E5A0}"/>
              </a:ext>
            </a:extLst>
          </p:cNvPr>
          <p:cNvSpPr>
            <a:spLocks noGrp="1"/>
          </p:cNvSpPr>
          <p:nvPr>
            <p:ph type="ctrTitle"/>
          </p:nvPr>
        </p:nvSpPr>
        <p:spPr>
          <a:xfrm>
            <a:off x="422145" y="1410707"/>
            <a:ext cx="7316474" cy="777606"/>
          </a:xfrm>
          <a:solidFill>
            <a:schemeClr val="bg1"/>
          </a:solidFill>
        </p:spPr>
        <p:txBody>
          <a:bodyPr anchor="t">
            <a:normAutofit/>
          </a:bodyPr>
          <a:lstStyle/>
          <a:p>
            <a:pPr algn="l"/>
            <a:r>
              <a:rPr lang="en-GB" sz="4800" b="1" dirty="0">
                <a:solidFill>
                  <a:schemeClr val="tx1"/>
                </a:solidFill>
              </a:rPr>
              <a:t>Product Design A LEVEL  </a:t>
            </a:r>
          </a:p>
        </p:txBody>
      </p:sp>
      <p:sp>
        <p:nvSpPr>
          <p:cNvPr id="15" name="Rectangle 14">
            <a:extLst>
              <a:ext uri="{FF2B5EF4-FFF2-40B4-BE49-F238E27FC236}">
                <a16:creationId xmlns:a16="http://schemas.microsoft.com/office/drawing/2014/main" id="{816D2053-BB10-4615-A38D-86EEC0D86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FFA41B">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Helvetica Neue Medium"/>
              <a:ea typeface="Helvetica Neue Medium"/>
              <a:cs typeface="Helvetica Neue Medium"/>
              <a:sym typeface="Helvetica Neue Medium"/>
            </a:endParaRPr>
          </a:p>
        </p:txBody>
      </p:sp>
      <p:pic>
        <p:nvPicPr>
          <p:cNvPr id="4" name="Picture 3" descr="Triangular abstract background">
            <a:extLst>
              <a:ext uri="{FF2B5EF4-FFF2-40B4-BE49-F238E27FC236}">
                <a16:creationId xmlns:a16="http://schemas.microsoft.com/office/drawing/2014/main" id="{73FBACB9-D513-4B75-B9E0-F8441FA76BA7}"/>
              </a:ext>
            </a:extLst>
          </p:cNvPr>
          <p:cNvPicPr>
            <a:picLocks noChangeAspect="1"/>
          </p:cNvPicPr>
          <p:nvPr/>
        </p:nvPicPr>
        <p:blipFill>
          <a:blip r:embed="rId3"/>
          <a:srcRect t="50341" r="-1" b="1007"/>
          <a:stretch/>
        </p:blipFill>
        <p:spPr>
          <a:xfrm>
            <a:off x="422145" y="10"/>
            <a:ext cx="11769855" cy="1439684"/>
          </a:xfrm>
          <a:prstGeom prst="rect">
            <a:avLst/>
          </a:prstGeom>
        </p:spPr>
      </p:pic>
      <p:cxnSp>
        <p:nvCxnSpPr>
          <p:cNvPr id="17" name="Straight Connector 16">
            <a:extLst>
              <a:ext uri="{FF2B5EF4-FFF2-40B4-BE49-F238E27FC236}">
                <a16:creationId xmlns:a16="http://schemas.microsoft.com/office/drawing/2014/main" id="{CF2CC60F-C99A-48C5-856F-3C79856E9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A2ED1C-4B10-41E7-9BF6-7447B99B98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D4FF453-5025-980D-929C-581FD64517F6}"/>
              </a:ext>
            </a:extLst>
          </p:cNvPr>
          <p:cNvSpPr txBox="1"/>
          <p:nvPr/>
        </p:nvSpPr>
        <p:spPr>
          <a:xfrm>
            <a:off x="422145" y="766409"/>
            <a:ext cx="229956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Univers"/>
                <a:ea typeface="+mn-ea"/>
                <a:cs typeface="+mn-cs"/>
              </a:rPr>
              <a:t>The Sixth Form </a:t>
            </a:r>
          </a:p>
        </p:txBody>
      </p:sp>
      <p:pic>
        <p:nvPicPr>
          <p:cNvPr id="8" name="Picture 7">
            <a:extLst>
              <a:ext uri="{FF2B5EF4-FFF2-40B4-BE49-F238E27FC236}">
                <a16:creationId xmlns:a16="http://schemas.microsoft.com/office/drawing/2014/main" id="{B9F62CC3-E040-C295-E79A-E233B1A89B00}"/>
              </a:ext>
            </a:extLst>
          </p:cNvPr>
          <p:cNvPicPr>
            <a:picLocks noChangeAspect="1"/>
          </p:cNvPicPr>
          <p:nvPr/>
        </p:nvPicPr>
        <p:blipFill>
          <a:blip r:embed="rId4"/>
          <a:stretch>
            <a:fillRect/>
          </a:stretch>
        </p:blipFill>
        <p:spPr>
          <a:xfrm>
            <a:off x="10218851" y="49014"/>
            <a:ext cx="1275810" cy="1293752"/>
          </a:xfrm>
          <a:prstGeom prst="rect">
            <a:avLst/>
          </a:prstGeom>
        </p:spPr>
      </p:pic>
      <p:sp>
        <p:nvSpPr>
          <p:cNvPr id="3" name="TextBox 2">
            <a:extLst>
              <a:ext uri="{FF2B5EF4-FFF2-40B4-BE49-F238E27FC236}">
                <a16:creationId xmlns:a16="http://schemas.microsoft.com/office/drawing/2014/main" id="{19BE8EA1-798F-96BF-35D3-24DD3DBDACD4}"/>
              </a:ext>
            </a:extLst>
          </p:cNvPr>
          <p:cNvSpPr txBox="1"/>
          <p:nvPr/>
        </p:nvSpPr>
        <p:spPr>
          <a:xfrm>
            <a:off x="512936" y="2521253"/>
            <a:ext cx="7316471" cy="3785652"/>
          </a:xfrm>
          <a:prstGeom prst="rect">
            <a:avLst/>
          </a:prstGeom>
          <a:solidFill>
            <a:schemeClr val="bg1"/>
          </a:solidFill>
        </p:spPr>
        <p:txBody>
          <a:bodyPr wrap="square" rtlCol="0">
            <a:spAutoFit/>
          </a:bodyPr>
          <a:lstStyle/>
          <a:p>
            <a:r>
              <a:rPr lang="en-GB" sz="1600" b="1" dirty="0"/>
              <a:t>Why study Product Design?</a:t>
            </a:r>
          </a:p>
          <a:p>
            <a:endParaRPr lang="en-GB" sz="1600" dirty="0"/>
          </a:p>
          <a:p>
            <a:r>
              <a:rPr lang="en-GB" sz="1600" dirty="0"/>
              <a:t> </a:t>
            </a:r>
            <a:r>
              <a:rPr lang="en-GB" sz="1600" dirty="0">
                <a:highlight>
                  <a:srgbClr val="FFFF00"/>
                </a:highlight>
              </a:rPr>
              <a:t>A designer dreams of things that never were, and says, ‘why not?’ Dick Powell </a:t>
            </a:r>
          </a:p>
          <a:p>
            <a:endParaRPr lang="en-GB" sz="1600" dirty="0">
              <a:highlight>
                <a:srgbClr val="FFFF00"/>
              </a:highlight>
            </a:endParaRPr>
          </a:p>
          <a:p>
            <a:r>
              <a:rPr lang="en-GB" sz="1600" dirty="0"/>
              <a:t>Practically everything you use, see and touch in a day is designed by someone. So, design is key to everything out there, be it </a:t>
            </a:r>
            <a:r>
              <a:rPr lang="en-GB" sz="1600" dirty="0">
                <a:highlight>
                  <a:srgbClr val="FFFF00"/>
                </a:highlight>
              </a:rPr>
              <a:t>architecture, furniture design, electrical products, toys, fashion, packaging, graphics, jewellery </a:t>
            </a:r>
            <a:r>
              <a:rPr lang="en-GB" sz="1600" dirty="0"/>
              <a:t>or anything else manufactured. Designers hold a pivotal position in society as they determine the success or failure of every product and how it impacts on the consumers who use them. In today’s society, designers also have a great responsibility to meet the demands of the new millennium and consider </a:t>
            </a:r>
            <a:r>
              <a:rPr lang="en-GB" sz="1600" dirty="0">
                <a:highlight>
                  <a:srgbClr val="FFFF00"/>
                </a:highlight>
              </a:rPr>
              <a:t>ethical issues </a:t>
            </a:r>
            <a:r>
              <a:rPr lang="en-GB" sz="1600" dirty="0"/>
              <a:t>such as the environment, designing for need and providing for the developing world. If you love </a:t>
            </a:r>
            <a:r>
              <a:rPr lang="en-GB" sz="1600" dirty="0">
                <a:highlight>
                  <a:srgbClr val="FFFF00"/>
                </a:highlight>
              </a:rPr>
              <a:t>innovation</a:t>
            </a:r>
            <a:r>
              <a:rPr lang="en-GB" sz="1600" dirty="0"/>
              <a:t> and think </a:t>
            </a:r>
            <a:r>
              <a:rPr lang="en-GB" sz="1600" b="1" i="1" dirty="0"/>
              <a:t>why not! </a:t>
            </a:r>
            <a:r>
              <a:rPr lang="en-GB" sz="1600" dirty="0"/>
              <a:t>then this is the </a:t>
            </a:r>
            <a:r>
              <a:rPr lang="en-GB" sz="1600" dirty="0">
                <a:highlight>
                  <a:srgbClr val="FFFF00"/>
                </a:highlight>
              </a:rPr>
              <a:t>course for you.</a:t>
            </a:r>
          </a:p>
        </p:txBody>
      </p:sp>
      <p:pic>
        <p:nvPicPr>
          <p:cNvPr id="5" name="Picture 2" descr="The Bite of Apple New Products - Laptop/Mobile Service Center">
            <a:extLst>
              <a:ext uri="{FF2B5EF4-FFF2-40B4-BE49-F238E27FC236}">
                <a16:creationId xmlns:a16="http://schemas.microsoft.com/office/drawing/2014/main" id="{01B6103D-72FE-88C8-C8A9-9929107A1F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0198" y="3867826"/>
            <a:ext cx="3935617" cy="262374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raiova Football Stadium Proposal / Proiect Bucuresti | ArchDaily">
            <a:extLst>
              <a:ext uri="{FF2B5EF4-FFF2-40B4-BE49-F238E27FC236}">
                <a16:creationId xmlns:a16="http://schemas.microsoft.com/office/drawing/2014/main" id="{11468D29-A4C9-7B62-1D73-A389BA806F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9867" y="1623451"/>
            <a:ext cx="2825526" cy="2120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26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72E06E-01E4-1E5C-8048-2F55B846620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CEE15B-398C-F51C-2C10-58701430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1" name="Rectangle 10">
            <a:extLst>
              <a:ext uri="{FF2B5EF4-FFF2-40B4-BE49-F238E27FC236}">
                <a16:creationId xmlns:a16="http://schemas.microsoft.com/office/drawing/2014/main" id="{56789DB6-53DE-0728-67F3-543CAC4D0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3" name="Rectangle 12">
            <a:extLst>
              <a:ext uri="{FF2B5EF4-FFF2-40B4-BE49-F238E27FC236}">
                <a16:creationId xmlns:a16="http://schemas.microsoft.com/office/drawing/2014/main" id="{29CF53D6-D080-EE65-B70C-C6172C9F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2" name="Title 1">
            <a:extLst>
              <a:ext uri="{FF2B5EF4-FFF2-40B4-BE49-F238E27FC236}">
                <a16:creationId xmlns:a16="http://schemas.microsoft.com/office/drawing/2014/main" id="{AAAFCB44-3C4B-FFB0-1271-0A0C68A1BD2A}"/>
              </a:ext>
            </a:extLst>
          </p:cNvPr>
          <p:cNvSpPr>
            <a:spLocks noGrp="1"/>
          </p:cNvSpPr>
          <p:nvPr>
            <p:ph type="ctrTitle"/>
          </p:nvPr>
        </p:nvSpPr>
        <p:spPr>
          <a:xfrm>
            <a:off x="422145" y="1421732"/>
            <a:ext cx="7316474" cy="777606"/>
          </a:xfrm>
          <a:solidFill>
            <a:schemeClr val="bg1"/>
          </a:solidFill>
        </p:spPr>
        <p:txBody>
          <a:bodyPr anchor="t">
            <a:normAutofit/>
          </a:bodyPr>
          <a:lstStyle/>
          <a:p>
            <a:pPr algn="l"/>
            <a:r>
              <a:rPr lang="en-GB" sz="4800" b="1" dirty="0">
                <a:solidFill>
                  <a:schemeClr val="tx1"/>
                </a:solidFill>
              </a:rPr>
              <a:t>Product Design A LEVEL  </a:t>
            </a:r>
          </a:p>
        </p:txBody>
      </p:sp>
      <p:sp>
        <p:nvSpPr>
          <p:cNvPr id="15" name="Rectangle 14">
            <a:extLst>
              <a:ext uri="{FF2B5EF4-FFF2-40B4-BE49-F238E27FC236}">
                <a16:creationId xmlns:a16="http://schemas.microsoft.com/office/drawing/2014/main" id="{A22905B9-DB2A-EC32-DE46-2B1BFA064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FFA41B">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Helvetica Neue Medium"/>
              <a:ea typeface="Helvetica Neue Medium"/>
              <a:cs typeface="Helvetica Neue Medium"/>
              <a:sym typeface="Helvetica Neue Medium"/>
            </a:endParaRPr>
          </a:p>
        </p:txBody>
      </p:sp>
      <p:pic>
        <p:nvPicPr>
          <p:cNvPr id="4" name="Picture 3" descr="Triangular abstract background">
            <a:extLst>
              <a:ext uri="{FF2B5EF4-FFF2-40B4-BE49-F238E27FC236}">
                <a16:creationId xmlns:a16="http://schemas.microsoft.com/office/drawing/2014/main" id="{3F82A1D1-BB4B-7044-82B0-C2EBBB149178}"/>
              </a:ext>
            </a:extLst>
          </p:cNvPr>
          <p:cNvPicPr>
            <a:picLocks noChangeAspect="1"/>
          </p:cNvPicPr>
          <p:nvPr/>
        </p:nvPicPr>
        <p:blipFill>
          <a:blip r:embed="rId3"/>
          <a:srcRect t="50341" r="-1" b="1007"/>
          <a:stretch/>
        </p:blipFill>
        <p:spPr>
          <a:xfrm>
            <a:off x="422145" y="10"/>
            <a:ext cx="11769855" cy="1439684"/>
          </a:xfrm>
          <a:prstGeom prst="rect">
            <a:avLst/>
          </a:prstGeom>
        </p:spPr>
      </p:pic>
      <p:cxnSp>
        <p:nvCxnSpPr>
          <p:cNvPr id="17" name="Straight Connector 16">
            <a:extLst>
              <a:ext uri="{FF2B5EF4-FFF2-40B4-BE49-F238E27FC236}">
                <a16:creationId xmlns:a16="http://schemas.microsoft.com/office/drawing/2014/main" id="{2B064F19-E509-2EDD-8E3F-F2682876E8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C302B06-B516-030F-255F-B5518F958B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A9529A2-31F0-1459-49DB-BFE70AA093EF}"/>
              </a:ext>
            </a:extLst>
          </p:cNvPr>
          <p:cNvSpPr txBox="1"/>
          <p:nvPr/>
        </p:nvSpPr>
        <p:spPr>
          <a:xfrm>
            <a:off x="422145" y="766409"/>
            <a:ext cx="229956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Univers"/>
                <a:ea typeface="+mn-ea"/>
                <a:cs typeface="+mn-cs"/>
              </a:rPr>
              <a:t>The Sixth Form </a:t>
            </a:r>
          </a:p>
        </p:txBody>
      </p:sp>
      <p:pic>
        <p:nvPicPr>
          <p:cNvPr id="8" name="Picture 7">
            <a:extLst>
              <a:ext uri="{FF2B5EF4-FFF2-40B4-BE49-F238E27FC236}">
                <a16:creationId xmlns:a16="http://schemas.microsoft.com/office/drawing/2014/main" id="{95D9E5C0-BBD8-8613-F5F2-13382DF056C4}"/>
              </a:ext>
            </a:extLst>
          </p:cNvPr>
          <p:cNvPicPr>
            <a:picLocks noChangeAspect="1"/>
          </p:cNvPicPr>
          <p:nvPr/>
        </p:nvPicPr>
        <p:blipFill>
          <a:blip r:embed="rId4"/>
          <a:stretch>
            <a:fillRect/>
          </a:stretch>
        </p:blipFill>
        <p:spPr>
          <a:xfrm>
            <a:off x="10218851" y="49014"/>
            <a:ext cx="1275810" cy="1293752"/>
          </a:xfrm>
          <a:prstGeom prst="rect">
            <a:avLst/>
          </a:prstGeom>
        </p:spPr>
      </p:pic>
      <p:sp>
        <p:nvSpPr>
          <p:cNvPr id="3" name="TextBox 2">
            <a:extLst>
              <a:ext uri="{FF2B5EF4-FFF2-40B4-BE49-F238E27FC236}">
                <a16:creationId xmlns:a16="http://schemas.microsoft.com/office/drawing/2014/main" id="{62D6D2AC-15DB-0F67-12AC-923DD907178F}"/>
              </a:ext>
            </a:extLst>
          </p:cNvPr>
          <p:cNvSpPr txBox="1"/>
          <p:nvPr/>
        </p:nvSpPr>
        <p:spPr>
          <a:xfrm>
            <a:off x="443228" y="2061729"/>
            <a:ext cx="11181590" cy="3416320"/>
          </a:xfrm>
          <a:prstGeom prst="rect">
            <a:avLst/>
          </a:prstGeom>
          <a:solidFill>
            <a:schemeClr val="bg1"/>
          </a:solidFill>
        </p:spPr>
        <p:txBody>
          <a:bodyPr wrap="square" rtlCol="0">
            <a:spAutoFit/>
          </a:bodyPr>
          <a:lstStyle/>
          <a:p>
            <a:r>
              <a:rPr lang="en-GB" b="1" u="sng" dirty="0"/>
              <a:t>What are the lessons like? </a:t>
            </a:r>
          </a:p>
          <a:p>
            <a:endParaRPr lang="en-GB" dirty="0"/>
          </a:p>
          <a:p>
            <a:r>
              <a:rPr lang="en-GB" dirty="0"/>
              <a:t>Lessons are very varied with something for everyone. The first term will be </a:t>
            </a:r>
            <a:r>
              <a:rPr lang="en-GB" dirty="0">
                <a:highlight>
                  <a:srgbClr val="FFFF00"/>
                </a:highlight>
              </a:rPr>
              <a:t>skills-</a:t>
            </a:r>
            <a:r>
              <a:rPr lang="en-GB" dirty="0"/>
              <a:t>based to teach you the designing and making skills needed for successful completion of the coursework. This will include design communication incorporating CAD, analysis skills and </a:t>
            </a:r>
            <a:r>
              <a:rPr lang="en-GB" dirty="0">
                <a:highlight>
                  <a:srgbClr val="FFFF00"/>
                </a:highlight>
              </a:rPr>
              <a:t>problem-solving </a:t>
            </a:r>
            <a:r>
              <a:rPr lang="en-GB" dirty="0"/>
              <a:t>strategies. We do some focussed theory lessons but the majority of the time you will be </a:t>
            </a:r>
            <a:r>
              <a:rPr lang="en-GB" dirty="0">
                <a:highlight>
                  <a:srgbClr val="FFFF00"/>
                </a:highlight>
              </a:rPr>
              <a:t>in the workshop doing hands on research, designing, development, testing and manufacture</a:t>
            </a:r>
            <a:r>
              <a:rPr lang="en-GB" dirty="0"/>
              <a:t>. We do some team designing early in Year 12 but you will spend most of your time working, with support, on your individual design and make coursework assignment.</a:t>
            </a:r>
          </a:p>
          <a:p>
            <a:endParaRPr lang="en-GB" dirty="0"/>
          </a:p>
          <a:p>
            <a:r>
              <a:rPr lang="en-GB" dirty="0"/>
              <a:t>You will start your </a:t>
            </a:r>
          </a:p>
          <a:p>
            <a:r>
              <a:rPr lang="en-GB" dirty="0"/>
              <a:t>course project in January. </a:t>
            </a:r>
          </a:p>
        </p:txBody>
      </p:sp>
      <p:pic>
        <p:nvPicPr>
          <p:cNvPr id="2052" name="Picture 4" descr="Dyson engineers make a lot of prototypes - they start as models made ...">
            <a:extLst>
              <a:ext uri="{FF2B5EF4-FFF2-40B4-BE49-F238E27FC236}">
                <a16:creationId xmlns:a16="http://schemas.microsoft.com/office/drawing/2014/main" id="{6BE0E655-4D67-28D9-54E4-A05A2AEE139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8031" b="26516"/>
          <a:stretch/>
        </p:blipFill>
        <p:spPr bwMode="auto">
          <a:xfrm>
            <a:off x="3999819" y="4350475"/>
            <a:ext cx="7624999" cy="2307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935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F3584C-F07A-527C-E2CC-40D2B50FD24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273618-10F7-B98E-3871-2BB289D5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1" name="Rectangle 10">
            <a:extLst>
              <a:ext uri="{FF2B5EF4-FFF2-40B4-BE49-F238E27FC236}">
                <a16:creationId xmlns:a16="http://schemas.microsoft.com/office/drawing/2014/main" id="{B5A545BB-D921-9004-8F6B-7AF716B9A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3" name="Rectangle 12">
            <a:extLst>
              <a:ext uri="{FF2B5EF4-FFF2-40B4-BE49-F238E27FC236}">
                <a16:creationId xmlns:a16="http://schemas.microsoft.com/office/drawing/2014/main" id="{947E8757-95FD-8F0C-1311-5EC48F3ACA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2" name="Title 1">
            <a:extLst>
              <a:ext uri="{FF2B5EF4-FFF2-40B4-BE49-F238E27FC236}">
                <a16:creationId xmlns:a16="http://schemas.microsoft.com/office/drawing/2014/main" id="{CA5E2320-3AAB-85ED-D618-CFB48F0CE9CF}"/>
              </a:ext>
            </a:extLst>
          </p:cNvPr>
          <p:cNvSpPr>
            <a:spLocks noGrp="1"/>
          </p:cNvSpPr>
          <p:nvPr>
            <p:ph type="ctrTitle"/>
          </p:nvPr>
        </p:nvSpPr>
        <p:spPr>
          <a:xfrm>
            <a:off x="422145" y="1421732"/>
            <a:ext cx="7316474" cy="777606"/>
          </a:xfrm>
          <a:solidFill>
            <a:schemeClr val="bg1"/>
          </a:solidFill>
        </p:spPr>
        <p:txBody>
          <a:bodyPr anchor="t">
            <a:normAutofit/>
          </a:bodyPr>
          <a:lstStyle/>
          <a:p>
            <a:pPr algn="l"/>
            <a:r>
              <a:rPr lang="en-GB" sz="4800" b="1" dirty="0">
                <a:solidFill>
                  <a:schemeClr val="tx1"/>
                </a:solidFill>
              </a:rPr>
              <a:t>Product Design A LEVEL  </a:t>
            </a:r>
          </a:p>
        </p:txBody>
      </p:sp>
      <p:sp>
        <p:nvSpPr>
          <p:cNvPr id="15" name="Rectangle 14">
            <a:extLst>
              <a:ext uri="{FF2B5EF4-FFF2-40B4-BE49-F238E27FC236}">
                <a16:creationId xmlns:a16="http://schemas.microsoft.com/office/drawing/2014/main" id="{B19C7383-81FC-712F-1FB0-F5F61FCDB2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FFA41B">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Helvetica Neue Medium"/>
              <a:ea typeface="Helvetica Neue Medium"/>
              <a:cs typeface="Helvetica Neue Medium"/>
              <a:sym typeface="Helvetica Neue Medium"/>
            </a:endParaRPr>
          </a:p>
        </p:txBody>
      </p:sp>
      <p:pic>
        <p:nvPicPr>
          <p:cNvPr id="4" name="Picture 3" descr="Triangular abstract background">
            <a:extLst>
              <a:ext uri="{FF2B5EF4-FFF2-40B4-BE49-F238E27FC236}">
                <a16:creationId xmlns:a16="http://schemas.microsoft.com/office/drawing/2014/main" id="{15CCD098-AA1B-51A0-0394-6D6551AAD37B}"/>
              </a:ext>
            </a:extLst>
          </p:cNvPr>
          <p:cNvPicPr>
            <a:picLocks noChangeAspect="1"/>
          </p:cNvPicPr>
          <p:nvPr/>
        </p:nvPicPr>
        <p:blipFill>
          <a:blip r:embed="rId3"/>
          <a:srcRect t="50341" r="-1" b="1007"/>
          <a:stretch/>
        </p:blipFill>
        <p:spPr>
          <a:xfrm>
            <a:off x="422145" y="10"/>
            <a:ext cx="11769855" cy="1439684"/>
          </a:xfrm>
          <a:prstGeom prst="rect">
            <a:avLst/>
          </a:prstGeom>
        </p:spPr>
      </p:pic>
      <p:cxnSp>
        <p:nvCxnSpPr>
          <p:cNvPr id="17" name="Straight Connector 16">
            <a:extLst>
              <a:ext uri="{FF2B5EF4-FFF2-40B4-BE49-F238E27FC236}">
                <a16:creationId xmlns:a16="http://schemas.microsoft.com/office/drawing/2014/main" id="{26FE0AA4-B9E1-F6EA-1027-61558382E2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28D3CE1-9D26-0440-3D71-AE478DAA90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A6EBD43-AE4A-22B4-FD1A-A89840BC672E}"/>
              </a:ext>
            </a:extLst>
          </p:cNvPr>
          <p:cNvSpPr txBox="1"/>
          <p:nvPr/>
        </p:nvSpPr>
        <p:spPr>
          <a:xfrm>
            <a:off x="422145" y="766409"/>
            <a:ext cx="229956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Univers"/>
                <a:ea typeface="+mn-ea"/>
                <a:cs typeface="+mn-cs"/>
              </a:rPr>
              <a:t>The Sixth Form </a:t>
            </a:r>
          </a:p>
        </p:txBody>
      </p:sp>
      <p:pic>
        <p:nvPicPr>
          <p:cNvPr id="8" name="Picture 7">
            <a:extLst>
              <a:ext uri="{FF2B5EF4-FFF2-40B4-BE49-F238E27FC236}">
                <a16:creationId xmlns:a16="http://schemas.microsoft.com/office/drawing/2014/main" id="{B6FA4708-A75A-42D3-F3CA-049D089DEB7B}"/>
              </a:ext>
            </a:extLst>
          </p:cNvPr>
          <p:cNvPicPr>
            <a:picLocks noChangeAspect="1"/>
          </p:cNvPicPr>
          <p:nvPr/>
        </p:nvPicPr>
        <p:blipFill>
          <a:blip r:embed="rId4"/>
          <a:stretch>
            <a:fillRect/>
          </a:stretch>
        </p:blipFill>
        <p:spPr>
          <a:xfrm>
            <a:off x="10218851" y="49014"/>
            <a:ext cx="1275810" cy="1293752"/>
          </a:xfrm>
          <a:prstGeom prst="rect">
            <a:avLst/>
          </a:prstGeom>
        </p:spPr>
      </p:pic>
      <p:sp>
        <p:nvSpPr>
          <p:cNvPr id="3" name="TextBox 2">
            <a:extLst>
              <a:ext uri="{FF2B5EF4-FFF2-40B4-BE49-F238E27FC236}">
                <a16:creationId xmlns:a16="http://schemas.microsoft.com/office/drawing/2014/main" id="{17829714-F04C-7219-886E-7297599B68DD}"/>
              </a:ext>
            </a:extLst>
          </p:cNvPr>
          <p:cNvSpPr txBox="1"/>
          <p:nvPr/>
        </p:nvSpPr>
        <p:spPr>
          <a:xfrm>
            <a:off x="422145" y="2409182"/>
            <a:ext cx="8072630" cy="3139321"/>
          </a:xfrm>
          <a:prstGeom prst="rect">
            <a:avLst/>
          </a:prstGeom>
          <a:solidFill>
            <a:schemeClr val="bg1"/>
          </a:solidFill>
        </p:spPr>
        <p:txBody>
          <a:bodyPr wrap="square" rtlCol="0">
            <a:spAutoFit/>
          </a:bodyPr>
          <a:lstStyle/>
          <a:p>
            <a:r>
              <a:rPr lang="en-GB" b="1" u="sng" dirty="0"/>
              <a:t>Skills and development: </a:t>
            </a:r>
          </a:p>
          <a:p>
            <a:endParaRPr lang="en-GB" dirty="0"/>
          </a:p>
          <a:p>
            <a:pPr marL="285750" indent="-285750">
              <a:buFontTx/>
              <a:buChar char="-"/>
            </a:pPr>
            <a:r>
              <a:rPr lang="en-GB" dirty="0"/>
              <a:t>Independent use of machinery and the workshop space; </a:t>
            </a:r>
          </a:p>
          <a:p>
            <a:pPr marL="285750" indent="-285750">
              <a:buFontTx/>
              <a:buChar char="-"/>
            </a:pPr>
            <a:r>
              <a:rPr lang="en-GB" dirty="0"/>
              <a:t>modelling skills; </a:t>
            </a:r>
          </a:p>
          <a:p>
            <a:pPr marL="285750" indent="-285750">
              <a:buFontTx/>
              <a:buChar char="-"/>
            </a:pPr>
            <a:r>
              <a:rPr lang="en-GB" dirty="0"/>
              <a:t>Testing and experimenting; </a:t>
            </a:r>
          </a:p>
          <a:p>
            <a:pPr marL="285750" indent="-285750">
              <a:buFontTx/>
              <a:buChar char="-"/>
            </a:pPr>
            <a:r>
              <a:rPr lang="en-GB" dirty="0"/>
              <a:t>CAD design;</a:t>
            </a:r>
          </a:p>
          <a:p>
            <a:pPr marL="285750" indent="-285750">
              <a:buFontTx/>
              <a:buChar char="-"/>
            </a:pPr>
            <a:r>
              <a:rPr lang="en-GB" dirty="0"/>
              <a:t>Sketching and rendering; </a:t>
            </a:r>
          </a:p>
          <a:p>
            <a:pPr marL="285750" indent="-285750">
              <a:buFontTx/>
              <a:buChar char="-"/>
            </a:pPr>
            <a:r>
              <a:rPr lang="en-GB" dirty="0"/>
              <a:t> Research and presentation skills; </a:t>
            </a:r>
          </a:p>
          <a:p>
            <a:pPr marL="285750" indent="-285750">
              <a:buFontTx/>
              <a:buChar char="-"/>
            </a:pPr>
            <a:r>
              <a:rPr lang="en-GB" dirty="0"/>
              <a:t> teams work – independent study;</a:t>
            </a:r>
          </a:p>
          <a:p>
            <a:pPr marL="285750" indent="-285750">
              <a:buFontTx/>
              <a:buChar char="-"/>
            </a:pPr>
            <a:r>
              <a:rPr lang="en-GB" dirty="0"/>
              <a:t> 3D printing – laser cutter; </a:t>
            </a:r>
          </a:p>
          <a:p>
            <a:pPr marL="285750" indent="-285750">
              <a:buFontTx/>
              <a:buChar char="-"/>
            </a:pPr>
            <a:r>
              <a:rPr lang="en-GB" dirty="0"/>
              <a:t> Metal lathe and hand tools. </a:t>
            </a:r>
          </a:p>
        </p:txBody>
      </p:sp>
      <p:pic>
        <p:nvPicPr>
          <p:cNvPr id="5" name="Picture 2" descr="10 Coolest Things Made by the 3D Printing Revolution">
            <a:extLst>
              <a:ext uri="{FF2B5EF4-FFF2-40B4-BE49-F238E27FC236}">
                <a16:creationId xmlns:a16="http://schemas.microsoft.com/office/drawing/2014/main" id="{53176BEE-41DC-529E-F460-B547F5DA25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264" t="5808" r="13956" b="9154"/>
          <a:stretch/>
        </p:blipFill>
        <p:spPr bwMode="auto">
          <a:xfrm>
            <a:off x="4992821" y="3482974"/>
            <a:ext cx="3083054" cy="257318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reative + detailed product design sketches that’ll inspire you to pull ...">
            <a:extLst>
              <a:ext uri="{FF2B5EF4-FFF2-40B4-BE49-F238E27FC236}">
                <a16:creationId xmlns:a16="http://schemas.microsoft.com/office/drawing/2014/main" id="{37580132-6987-2B34-2B9F-E637E55EE10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037"/>
          <a:stretch/>
        </p:blipFill>
        <p:spPr bwMode="auto">
          <a:xfrm>
            <a:off x="8290045" y="2771986"/>
            <a:ext cx="3654605" cy="3354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468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13A788-CB40-F33E-E134-046D0AE06EF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691EDD-7EC1-407C-2032-3D89BF2D2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1" name="Rectangle 10">
            <a:extLst>
              <a:ext uri="{FF2B5EF4-FFF2-40B4-BE49-F238E27FC236}">
                <a16:creationId xmlns:a16="http://schemas.microsoft.com/office/drawing/2014/main" id="{8FB67A77-8450-E229-BF3C-A4595014A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3" name="Rectangle 12">
            <a:extLst>
              <a:ext uri="{FF2B5EF4-FFF2-40B4-BE49-F238E27FC236}">
                <a16:creationId xmlns:a16="http://schemas.microsoft.com/office/drawing/2014/main" id="{DD2BEAAD-FD60-CFCE-6BDD-2A2B02613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5" name="Rectangle 14">
            <a:extLst>
              <a:ext uri="{FF2B5EF4-FFF2-40B4-BE49-F238E27FC236}">
                <a16:creationId xmlns:a16="http://schemas.microsoft.com/office/drawing/2014/main" id="{8BF2D597-E54C-5A21-9C0F-EA02482FA8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FFA41B">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Helvetica Neue Medium"/>
              <a:ea typeface="Helvetica Neue Medium"/>
              <a:cs typeface="Helvetica Neue Medium"/>
              <a:sym typeface="Helvetica Neue Medium"/>
            </a:endParaRPr>
          </a:p>
        </p:txBody>
      </p:sp>
      <p:pic>
        <p:nvPicPr>
          <p:cNvPr id="4" name="Picture 3" descr="Triangular abstract background">
            <a:extLst>
              <a:ext uri="{FF2B5EF4-FFF2-40B4-BE49-F238E27FC236}">
                <a16:creationId xmlns:a16="http://schemas.microsoft.com/office/drawing/2014/main" id="{C79BED50-AFA7-0177-652E-20524452848F}"/>
              </a:ext>
            </a:extLst>
          </p:cNvPr>
          <p:cNvPicPr>
            <a:picLocks noChangeAspect="1"/>
          </p:cNvPicPr>
          <p:nvPr/>
        </p:nvPicPr>
        <p:blipFill>
          <a:blip r:embed="rId3"/>
          <a:srcRect t="50341" r="-1" b="1007"/>
          <a:stretch/>
        </p:blipFill>
        <p:spPr>
          <a:xfrm>
            <a:off x="422145" y="-36365"/>
            <a:ext cx="11769855" cy="1439684"/>
          </a:xfrm>
          <a:prstGeom prst="rect">
            <a:avLst/>
          </a:prstGeom>
        </p:spPr>
      </p:pic>
      <p:cxnSp>
        <p:nvCxnSpPr>
          <p:cNvPr id="17" name="Straight Connector 16">
            <a:extLst>
              <a:ext uri="{FF2B5EF4-FFF2-40B4-BE49-F238E27FC236}">
                <a16:creationId xmlns:a16="http://schemas.microsoft.com/office/drawing/2014/main" id="{3842E0E0-8DB5-5DDC-DF0B-32443D18C9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2CE93A-29F8-3099-E536-296501A108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AA9F3D7-3715-7C6A-7AED-65CFB29ADDDD}"/>
              </a:ext>
            </a:extLst>
          </p:cNvPr>
          <p:cNvSpPr txBox="1"/>
          <p:nvPr/>
        </p:nvSpPr>
        <p:spPr>
          <a:xfrm>
            <a:off x="422145" y="766409"/>
            <a:ext cx="229956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Univers"/>
                <a:ea typeface="+mn-ea"/>
                <a:cs typeface="+mn-cs"/>
              </a:rPr>
              <a:t>The Sixth Form </a:t>
            </a:r>
          </a:p>
        </p:txBody>
      </p:sp>
      <p:sp>
        <p:nvSpPr>
          <p:cNvPr id="3" name="TextBox 2">
            <a:extLst>
              <a:ext uri="{FF2B5EF4-FFF2-40B4-BE49-F238E27FC236}">
                <a16:creationId xmlns:a16="http://schemas.microsoft.com/office/drawing/2014/main" id="{B137BBDC-34CA-1B06-811C-4B6A4C4B06AF}"/>
              </a:ext>
            </a:extLst>
          </p:cNvPr>
          <p:cNvSpPr txBox="1"/>
          <p:nvPr/>
        </p:nvSpPr>
        <p:spPr>
          <a:xfrm>
            <a:off x="91656" y="2537997"/>
            <a:ext cx="6255913" cy="3970318"/>
          </a:xfrm>
          <a:prstGeom prst="rect">
            <a:avLst/>
          </a:prstGeom>
          <a:solidFill>
            <a:schemeClr val="bg1"/>
          </a:solidFill>
        </p:spPr>
        <p:txBody>
          <a:bodyPr wrap="square" rtlCol="0">
            <a:spAutoFit/>
          </a:bodyPr>
          <a:lstStyle/>
          <a:p>
            <a:r>
              <a:rPr lang="en-GB" sz="1400" b="1" u="sng" dirty="0"/>
              <a:t>What will you be learning?</a:t>
            </a:r>
          </a:p>
          <a:p>
            <a:endParaRPr lang="en-GB" sz="1400" dirty="0"/>
          </a:p>
          <a:p>
            <a:r>
              <a:rPr lang="en-GB" sz="1400" dirty="0"/>
              <a:t> At A level, 50% of the assessment is through a ‘</a:t>
            </a:r>
            <a:r>
              <a:rPr lang="en-GB" sz="1400" dirty="0">
                <a:highlight>
                  <a:srgbClr val="FFFF00"/>
                </a:highlight>
              </a:rPr>
              <a:t>Design and Make</a:t>
            </a:r>
            <a:r>
              <a:rPr lang="en-GB" sz="1400" dirty="0"/>
              <a:t>’ assignment. Together, we will come up with a range of contexts for you to explore. You will use a design process similar to the structure of your GCSE Technology course to design and </a:t>
            </a:r>
            <a:r>
              <a:rPr lang="en-GB" sz="1400" dirty="0">
                <a:highlight>
                  <a:srgbClr val="FFFF00"/>
                </a:highlight>
              </a:rPr>
              <a:t>manufacture a prototype product</a:t>
            </a:r>
            <a:r>
              <a:rPr lang="en-GB" sz="1400" dirty="0"/>
              <a:t>. In previous years, themes such as ‘mental health’, ‘seating design’, ‘children’s educational toys’ and ‘design for disability’ have been popular.</a:t>
            </a:r>
          </a:p>
          <a:p>
            <a:endParaRPr lang="en-GB" sz="1400" dirty="0"/>
          </a:p>
          <a:p>
            <a:r>
              <a:rPr lang="en-GB" sz="1400" dirty="0"/>
              <a:t>You will start with a problem, and work through research, design work, modelling and development to create an </a:t>
            </a:r>
            <a:r>
              <a:rPr lang="en-GB" sz="1400" dirty="0">
                <a:highlight>
                  <a:srgbClr val="FFFF00"/>
                </a:highlight>
              </a:rPr>
              <a:t>innovative design solution. </a:t>
            </a:r>
            <a:r>
              <a:rPr lang="en-GB" sz="1400" dirty="0"/>
              <a:t>This will be manufactured as a high-quality product solution and then evaluated and tested. The </a:t>
            </a:r>
            <a:r>
              <a:rPr lang="en-GB" sz="1400" dirty="0">
                <a:highlight>
                  <a:srgbClr val="FFFF00"/>
                </a:highlight>
              </a:rPr>
              <a:t>remaining 50% is assessed through a written exam paper </a:t>
            </a:r>
            <a:r>
              <a:rPr lang="en-GB" sz="1400" dirty="0"/>
              <a:t>where you will be tested on your understanding of the social context and theory of designing and manufacturing. The content of the exam will be weaved into the design and make projects in Y12 and the controlled assessment coursework through both Y12 and Y13. </a:t>
            </a:r>
          </a:p>
        </p:txBody>
      </p:sp>
      <p:pic>
        <p:nvPicPr>
          <p:cNvPr id="12" name="Picture 11">
            <a:extLst>
              <a:ext uri="{FF2B5EF4-FFF2-40B4-BE49-F238E27FC236}">
                <a16:creationId xmlns:a16="http://schemas.microsoft.com/office/drawing/2014/main" id="{87F476E5-7673-9911-D4FB-04377C9FA6C7}"/>
              </a:ext>
            </a:extLst>
          </p:cNvPr>
          <p:cNvPicPr>
            <a:picLocks noChangeAspect="1"/>
          </p:cNvPicPr>
          <p:nvPr/>
        </p:nvPicPr>
        <p:blipFill>
          <a:blip r:embed="rId4"/>
          <a:stretch>
            <a:fillRect/>
          </a:stretch>
        </p:blipFill>
        <p:spPr>
          <a:xfrm>
            <a:off x="6437700" y="3599020"/>
            <a:ext cx="5055436" cy="3137307"/>
          </a:xfrm>
          <a:prstGeom prst="rect">
            <a:avLst/>
          </a:prstGeom>
        </p:spPr>
      </p:pic>
      <p:sp>
        <p:nvSpPr>
          <p:cNvPr id="2" name="Title 1">
            <a:extLst>
              <a:ext uri="{FF2B5EF4-FFF2-40B4-BE49-F238E27FC236}">
                <a16:creationId xmlns:a16="http://schemas.microsoft.com/office/drawing/2014/main" id="{0605967A-6E93-22D0-7404-AEACA25DB782}"/>
              </a:ext>
            </a:extLst>
          </p:cNvPr>
          <p:cNvSpPr>
            <a:spLocks noGrp="1"/>
          </p:cNvSpPr>
          <p:nvPr>
            <p:ph type="ctrTitle"/>
          </p:nvPr>
        </p:nvSpPr>
        <p:spPr>
          <a:xfrm>
            <a:off x="-3048" y="1410707"/>
            <a:ext cx="7316474" cy="777606"/>
          </a:xfrm>
          <a:solidFill>
            <a:schemeClr val="bg1"/>
          </a:solidFill>
        </p:spPr>
        <p:txBody>
          <a:bodyPr anchor="t">
            <a:normAutofit/>
          </a:bodyPr>
          <a:lstStyle/>
          <a:p>
            <a:pPr algn="l"/>
            <a:r>
              <a:rPr lang="en-GB" sz="4800" b="1" dirty="0">
                <a:solidFill>
                  <a:schemeClr val="tx1"/>
                </a:solidFill>
              </a:rPr>
              <a:t>Product Design</a:t>
            </a:r>
          </a:p>
        </p:txBody>
      </p:sp>
      <p:pic>
        <p:nvPicPr>
          <p:cNvPr id="16" name="Picture 15">
            <a:extLst>
              <a:ext uri="{FF2B5EF4-FFF2-40B4-BE49-F238E27FC236}">
                <a16:creationId xmlns:a16="http://schemas.microsoft.com/office/drawing/2014/main" id="{088B9E2B-3858-20BE-0A73-FEEE789A253C}"/>
              </a:ext>
            </a:extLst>
          </p:cNvPr>
          <p:cNvPicPr>
            <a:picLocks noChangeAspect="1"/>
          </p:cNvPicPr>
          <p:nvPr/>
        </p:nvPicPr>
        <p:blipFill>
          <a:blip r:embed="rId5"/>
          <a:stretch>
            <a:fillRect/>
          </a:stretch>
        </p:blipFill>
        <p:spPr>
          <a:xfrm>
            <a:off x="6904464" y="128925"/>
            <a:ext cx="4344571" cy="3257407"/>
          </a:xfrm>
          <a:prstGeom prst="rect">
            <a:avLst/>
          </a:prstGeom>
        </p:spPr>
      </p:pic>
    </p:spTree>
    <p:extLst>
      <p:ext uri="{BB962C8B-B14F-4D97-AF65-F5344CB8AC3E}">
        <p14:creationId xmlns:p14="http://schemas.microsoft.com/office/powerpoint/2010/main" val="16693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9D2F6B-3607-1E74-C844-696A2E060A5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41CA98-F2E4-AAA7-82CD-A4D0BD519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1" name="Rectangle 10">
            <a:extLst>
              <a:ext uri="{FF2B5EF4-FFF2-40B4-BE49-F238E27FC236}">
                <a16:creationId xmlns:a16="http://schemas.microsoft.com/office/drawing/2014/main" id="{27FF843C-7717-32F2-6A17-1A1F9E178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13" name="Rectangle 12">
            <a:extLst>
              <a:ext uri="{FF2B5EF4-FFF2-40B4-BE49-F238E27FC236}">
                <a16:creationId xmlns:a16="http://schemas.microsoft.com/office/drawing/2014/main" id="{22FDFF4E-F146-9759-1345-C244188D6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nivers"/>
              <a:ea typeface="+mn-ea"/>
              <a:cs typeface="+mn-cs"/>
            </a:endParaRPr>
          </a:p>
        </p:txBody>
      </p:sp>
      <p:sp>
        <p:nvSpPr>
          <p:cNvPr id="2" name="Title 1">
            <a:extLst>
              <a:ext uri="{FF2B5EF4-FFF2-40B4-BE49-F238E27FC236}">
                <a16:creationId xmlns:a16="http://schemas.microsoft.com/office/drawing/2014/main" id="{0153544C-3E12-883E-BF59-5CE7E6B5D1B5}"/>
              </a:ext>
            </a:extLst>
          </p:cNvPr>
          <p:cNvSpPr>
            <a:spLocks noGrp="1"/>
          </p:cNvSpPr>
          <p:nvPr>
            <p:ph type="ctrTitle"/>
          </p:nvPr>
        </p:nvSpPr>
        <p:spPr>
          <a:xfrm>
            <a:off x="422145" y="1582249"/>
            <a:ext cx="7316474" cy="777606"/>
          </a:xfrm>
          <a:solidFill>
            <a:schemeClr val="bg1"/>
          </a:solidFill>
        </p:spPr>
        <p:txBody>
          <a:bodyPr anchor="t">
            <a:normAutofit/>
          </a:bodyPr>
          <a:lstStyle/>
          <a:p>
            <a:pPr algn="l"/>
            <a:r>
              <a:rPr lang="en-GB" sz="4800" b="1" dirty="0">
                <a:solidFill>
                  <a:schemeClr val="tx1"/>
                </a:solidFill>
              </a:rPr>
              <a:t>Product Design A LEVEL  </a:t>
            </a:r>
          </a:p>
        </p:txBody>
      </p:sp>
      <p:sp>
        <p:nvSpPr>
          <p:cNvPr id="15" name="Rectangle 14">
            <a:extLst>
              <a:ext uri="{FF2B5EF4-FFF2-40B4-BE49-F238E27FC236}">
                <a16:creationId xmlns:a16="http://schemas.microsoft.com/office/drawing/2014/main" id="{4C49BC83-22A4-4266-ACB4-7DB19E1ABB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FFA41B">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Helvetica Neue Medium"/>
              <a:ea typeface="Helvetica Neue Medium"/>
              <a:cs typeface="Helvetica Neue Medium"/>
              <a:sym typeface="Helvetica Neue Medium"/>
            </a:endParaRPr>
          </a:p>
        </p:txBody>
      </p:sp>
      <p:pic>
        <p:nvPicPr>
          <p:cNvPr id="4" name="Picture 3" descr="Triangular abstract background">
            <a:extLst>
              <a:ext uri="{FF2B5EF4-FFF2-40B4-BE49-F238E27FC236}">
                <a16:creationId xmlns:a16="http://schemas.microsoft.com/office/drawing/2014/main" id="{F8E1D4C4-7DCF-8F30-542B-09AFF8924E98}"/>
              </a:ext>
            </a:extLst>
          </p:cNvPr>
          <p:cNvPicPr>
            <a:picLocks noChangeAspect="1"/>
          </p:cNvPicPr>
          <p:nvPr/>
        </p:nvPicPr>
        <p:blipFill>
          <a:blip r:embed="rId3"/>
          <a:srcRect t="50341" r="-1" b="1007"/>
          <a:stretch/>
        </p:blipFill>
        <p:spPr>
          <a:xfrm>
            <a:off x="422145" y="10"/>
            <a:ext cx="11769855" cy="1439684"/>
          </a:xfrm>
          <a:prstGeom prst="rect">
            <a:avLst/>
          </a:prstGeom>
        </p:spPr>
      </p:pic>
      <p:cxnSp>
        <p:nvCxnSpPr>
          <p:cNvPr id="17" name="Straight Connector 16">
            <a:extLst>
              <a:ext uri="{FF2B5EF4-FFF2-40B4-BE49-F238E27FC236}">
                <a16:creationId xmlns:a16="http://schemas.microsoft.com/office/drawing/2014/main" id="{E8127BF2-C426-3FBA-8DC1-561497C148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00A1A3D-7F74-AD14-A0A8-8CB7DA712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FFA41B"/>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C98A682-3627-1F34-F50D-925F92C43DDD}"/>
              </a:ext>
            </a:extLst>
          </p:cNvPr>
          <p:cNvSpPr txBox="1"/>
          <p:nvPr/>
        </p:nvSpPr>
        <p:spPr>
          <a:xfrm>
            <a:off x="422145" y="766409"/>
            <a:ext cx="229956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Univers"/>
                <a:ea typeface="+mn-ea"/>
                <a:cs typeface="+mn-cs"/>
              </a:rPr>
              <a:t>The Sixth Form </a:t>
            </a:r>
          </a:p>
        </p:txBody>
      </p:sp>
      <p:sp>
        <p:nvSpPr>
          <p:cNvPr id="3" name="TextBox 2">
            <a:extLst>
              <a:ext uri="{FF2B5EF4-FFF2-40B4-BE49-F238E27FC236}">
                <a16:creationId xmlns:a16="http://schemas.microsoft.com/office/drawing/2014/main" id="{F84FB08F-651E-B515-0E7A-209E37B49B83}"/>
              </a:ext>
            </a:extLst>
          </p:cNvPr>
          <p:cNvSpPr txBox="1"/>
          <p:nvPr/>
        </p:nvSpPr>
        <p:spPr>
          <a:xfrm>
            <a:off x="419097" y="2339295"/>
            <a:ext cx="4543043" cy="4524315"/>
          </a:xfrm>
          <a:prstGeom prst="rect">
            <a:avLst/>
          </a:prstGeom>
          <a:solidFill>
            <a:schemeClr val="bg1"/>
          </a:solidFill>
        </p:spPr>
        <p:txBody>
          <a:bodyPr wrap="square" rtlCol="0">
            <a:spAutoFit/>
          </a:bodyPr>
          <a:lstStyle/>
          <a:p>
            <a:r>
              <a:rPr lang="en-GB" b="1" u="sng" dirty="0"/>
              <a:t>What can it lead to? </a:t>
            </a:r>
          </a:p>
          <a:p>
            <a:endParaRPr lang="en-GB" dirty="0"/>
          </a:p>
          <a:p>
            <a:r>
              <a:rPr lang="en-GB" dirty="0"/>
              <a:t>Because Product Design is such a </a:t>
            </a:r>
            <a:r>
              <a:rPr lang="en-GB" dirty="0">
                <a:highlight>
                  <a:srgbClr val="FFFF00"/>
                </a:highlight>
              </a:rPr>
              <a:t>wide topic</a:t>
            </a:r>
            <a:r>
              <a:rPr lang="en-GB" dirty="0"/>
              <a:t> it can lead to many different options after A Level. The obvious progression is to study a degree course in product or </a:t>
            </a:r>
            <a:r>
              <a:rPr lang="en-GB" dirty="0">
                <a:highlight>
                  <a:srgbClr val="FFFF00"/>
                </a:highlight>
              </a:rPr>
              <a:t>industrial design, engineering, architecture, interior design, graphics </a:t>
            </a:r>
            <a:r>
              <a:rPr lang="en-GB" dirty="0"/>
              <a:t>or one of the huge range of ‘designing’ courses now available. Alternatively, you might want to pursue a career in teaching, take up an </a:t>
            </a:r>
            <a:r>
              <a:rPr lang="en-GB" dirty="0">
                <a:highlight>
                  <a:srgbClr val="FFFF00"/>
                </a:highlight>
              </a:rPr>
              <a:t>apprenticeship</a:t>
            </a:r>
            <a:r>
              <a:rPr lang="en-GB" dirty="0"/>
              <a:t>, or train as a design technician or craftsperson.</a:t>
            </a:r>
          </a:p>
          <a:p>
            <a:endParaRPr lang="en-GB" dirty="0"/>
          </a:p>
          <a:p>
            <a:endParaRPr lang="en-GB" dirty="0"/>
          </a:p>
        </p:txBody>
      </p:sp>
      <p:pic>
        <p:nvPicPr>
          <p:cNvPr id="4098" name="Picture 2" descr="Packaging Design: The Forgotten Marketing Medium | Packhelp">
            <a:extLst>
              <a:ext uri="{FF2B5EF4-FFF2-40B4-BE49-F238E27FC236}">
                <a16:creationId xmlns:a16="http://schemas.microsoft.com/office/drawing/2014/main" id="{4152528F-48EA-A49B-2066-0CC22CB7C7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0310" y="3291714"/>
            <a:ext cx="3569208" cy="345264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remium Photo | Luxury house architecture drawing sketch plan blueprint">
            <a:extLst>
              <a:ext uri="{FF2B5EF4-FFF2-40B4-BE49-F238E27FC236}">
                <a16:creationId xmlns:a16="http://schemas.microsoft.com/office/drawing/2014/main" id="{CC6D86A6-8B67-E3B4-48FD-8ED10D51D3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7428" y="3291714"/>
            <a:ext cx="3203448" cy="350006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PDE Benchmark: The role of the Mechanical Engineering in Product Design ...">
            <a:extLst>
              <a:ext uri="{FF2B5EF4-FFF2-40B4-BE49-F238E27FC236}">
                <a16:creationId xmlns:a16="http://schemas.microsoft.com/office/drawing/2014/main" id="{65946665-69AE-3347-5F0F-1EABF31325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72985" y="725549"/>
            <a:ext cx="4196534" cy="2360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9776"/>
      </p:ext>
    </p:extLst>
  </p:cSld>
  <p:clrMapOvr>
    <a:masterClrMapping/>
  </p:clrMapOvr>
</p:sld>
</file>

<file path=ppt/theme/theme1.xml><?xml version="1.0" encoding="utf-8"?>
<a:theme xmlns:a="http://schemas.openxmlformats.org/drawingml/2006/main" name="OffsetVTI">
  <a:themeElements>
    <a:clrScheme name="Office">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Dante">
      <a:majorFont>
        <a:latin typeface="Univers Light"/>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TotalTime>
  <Words>650</Words>
  <Application>Microsoft Office PowerPoint</Application>
  <PresentationFormat>Widescreen</PresentationFormat>
  <Paragraphs>45</Paragraphs>
  <Slides>5</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Aptos</vt:lpstr>
      <vt:lpstr>Arial</vt:lpstr>
      <vt:lpstr>Dante (Headings)2</vt:lpstr>
      <vt:lpstr>Helvetica Neue Medium</vt:lpstr>
      <vt:lpstr>Univers</vt:lpstr>
      <vt:lpstr>Univers Light</vt:lpstr>
      <vt:lpstr>Wingdings 2</vt:lpstr>
      <vt:lpstr>OffsetVTI</vt:lpstr>
      <vt:lpstr>Product Design A LEVEL  </vt:lpstr>
      <vt:lpstr>Product Design A LEVEL  </vt:lpstr>
      <vt:lpstr>Product Design A LEVEL  </vt:lpstr>
      <vt:lpstr>Product Design</vt:lpstr>
      <vt:lpstr>Product Design A LEVEL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Design A LEVEL  </dc:title>
  <dc:creator>Jade Fricker</dc:creator>
  <cp:lastModifiedBy>Samuel Wray</cp:lastModifiedBy>
  <cp:revision>3</cp:revision>
  <dcterms:created xsi:type="dcterms:W3CDTF">2024-11-18T13:44:26Z</dcterms:created>
  <dcterms:modified xsi:type="dcterms:W3CDTF">2024-11-21T10:06:04Z</dcterms:modified>
</cp:coreProperties>
</file>