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8" r:id="rId3"/>
    <p:sldId id="259" r:id="rId4"/>
    <p:sldId id="269" r:id="rId5"/>
    <p:sldId id="260" r:id="rId6"/>
    <p:sldId id="262" r:id="rId7"/>
    <p:sldId id="268" r:id="rId8"/>
    <p:sldId id="270"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66E"/>
    <a:srgbClr val="FFFBF4"/>
    <a:srgbClr val="FFD3CF"/>
    <a:srgbClr val="DDFFE9"/>
    <a:srgbClr val="FFEAE0"/>
    <a:srgbClr val="FFE7F5"/>
    <a:srgbClr val="CE3C40"/>
    <a:srgbClr val="DAD1FF"/>
    <a:srgbClr val="DC99FF"/>
    <a:srgbClr val="FFE1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543"/>
    <p:restoredTop sz="94048"/>
  </p:normalViewPr>
  <p:slideViewPr>
    <p:cSldViewPr snapToGrid="0">
      <p:cViewPr varScale="1">
        <p:scale>
          <a:sx n="79" d="100"/>
          <a:sy n="79" d="100"/>
        </p:scale>
        <p:origin x="6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0029E-F243-C24A-9CF3-0AC853F58673}" type="datetimeFigureOut">
              <a:rPr lang="en-GB" smtClean="0"/>
              <a:t>17/11/2024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C67830-C1ED-6841-8646-442719A4F08A}" type="slidenum">
              <a:rPr lang="en-GB" smtClean="0"/>
              <a:t>‹#›</a:t>
            </a:fld>
            <a:endParaRPr lang="en-GB"/>
          </a:p>
        </p:txBody>
      </p:sp>
    </p:spTree>
    <p:extLst>
      <p:ext uri="{BB962C8B-B14F-4D97-AF65-F5344CB8AC3E}">
        <p14:creationId xmlns:p14="http://schemas.microsoft.com/office/powerpoint/2010/main" val="209071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C67830-C1ED-6841-8646-442719A4F08A}" type="slidenum">
              <a:rPr lang="en-GB" smtClean="0"/>
              <a:t>2</a:t>
            </a:fld>
            <a:endParaRPr lang="en-GB"/>
          </a:p>
        </p:txBody>
      </p:sp>
    </p:spTree>
    <p:extLst>
      <p:ext uri="{BB962C8B-B14F-4D97-AF65-F5344CB8AC3E}">
        <p14:creationId xmlns:p14="http://schemas.microsoft.com/office/powerpoint/2010/main" val="2083694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C67830-C1ED-6841-8646-442719A4F08A}" type="slidenum">
              <a:rPr lang="en-GB" smtClean="0"/>
              <a:t>4</a:t>
            </a:fld>
            <a:endParaRPr lang="en-GB"/>
          </a:p>
        </p:txBody>
      </p:sp>
    </p:spTree>
    <p:extLst>
      <p:ext uri="{BB962C8B-B14F-4D97-AF65-F5344CB8AC3E}">
        <p14:creationId xmlns:p14="http://schemas.microsoft.com/office/powerpoint/2010/main" val="3598832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C67830-C1ED-6841-8646-442719A4F08A}" type="slidenum">
              <a:rPr lang="en-GB" smtClean="0"/>
              <a:t>8</a:t>
            </a:fld>
            <a:endParaRPr lang="en-GB"/>
          </a:p>
        </p:txBody>
      </p:sp>
    </p:spTree>
    <p:extLst>
      <p:ext uri="{BB962C8B-B14F-4D97-AF65-F5344CB8AC3E}">
        <p14:creationId xmlns:p14="http://schemas.microsoft.com/office/powerpoint/2010/main" val="345751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8D32-ACD3-CB2B-0C53-3281A12260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972CC52-D76B-52B0-C61D-930207D14A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811019B-1367-2686-0D12-B074A59D8AB3}"/>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5" name="Footer Placeholder 4">
            <a:extLst>
              <a:ext uri="{FF2B5EF4-FFF2-40B4-BE49-F238E27FC236}">
                <a16:creationId xmlns:a16="http://schemas.microsoft.com/office/drawing/2014/main" id="{A03D980D-F990-94F0-CD43-4FE82663D0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9A0493-9ADA-3140-1C60-03AAF466EBFB}"/>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2378592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BB87-CA86-4F8F-9532-FCAC7EA836C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BDED60D-1177-2CB1-F9FA-B6F542B7D19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28F25BA-386E-594C-9448-ACCD29B3CF18}"/>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5" name="Footer Placeholder 4">
            <a:extLst>
              <a:ext uri="{FF2B5EF4-FFF2-40B4-BE49-F238E27FC236}">
                <a16:creationId xmlns:a16="http://schemas.microsoft.com/office/drawing/2014/main" id="{A6D4EBC7-8866-0EE6-7FFD-327FB2FCEF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3E802C-9351-61A5-F2C9-16D19A8F5C6C}"/>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3402123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4AB44-B39B-F8EF-A62C-23C69D0C2E1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7A29243-04BF-2E02-29ED-DA327EACBEF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5546B56-9469-8EF6-5018-39B20620915B}"/>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5" name="Footer Placeholder 4">
            <a:extLst>
              <a:ext uri="{FF2B5EF4-FFF2-40B4-BE49-F238E27FC236}">
                <a16:creationId xmlns:a16="http://schemas.microsoft.com/office/drawing/2014/main" id="{21B6CE24-382B-3297-9F34-1A32498095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247224-2EFA-C9EF-5F1C-B1D80B2900B5}"/>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1551492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9F53F-464D-CFE4-A947-26BBBDED837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8A7D3E2-336D-DE51-FF2F-D48E34F86B4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F40E505-68AD-A66C-BEBE-D2F28EC1D5E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AFC5C51-F5AF-F233-77C9-65425BF95792}"/>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6" name="Footer Placeholder 5">
            <a:extLst>
              <a:ext uri="{FF2B5EF4-FFF2-40B4-BE49-F238E27FC236}">
                <a16:creationId xmlns:a16="http://schemas.microsoft.com/office/drawing/2014/main" id="{4D9B4C83-C326-6609-11F9-72FE4DFDE1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C8FB36-9CD2-C93A-B7B6-8CC777864C93}"/>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3120815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8E5BE-2A47-F57B-1CD4-BBD94841FA0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39C714B-DDB8-494F-3ECA-3E0F12F427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41107FC-C3C8-C35B-1913-D68690BA7E0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F0AF18D-94A1-4E9F-2EDA-29ADBC36E9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3291928-7D69-1738-8500-FF2072CBC4D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472CF7F-E67D-696A-609A-51F0956FB76A}"/>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8" name="Footer Placeholder 7">
            <a:extLst>
              <a:ext uri="{FF2B5EF4-FFF2-40B4-BE49-F238E27FC236}">
                <a16:creationId xmlns:a16="http://schemas.microsoft.com/office/drawing/2014/main" id="{CB948F87-3C8A-D315-5307-E9ED5A276FE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C2B2B3A-B22A-D177-58C9-95E33002F8FF}"/>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334348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7614-AFA9-09BB-CE30-5243A1F6BE0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A403C05-83FE-D11C-7CA8-E7ED33D3730F}"/>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4" name="Footer Placeholder 3">
            <a:extLst>
              <a:ext uri="{FF2B5EF4-FFF2-40B4-BE49-F238E27FC236}">
                <a16:creationId xmlns:a16="http://schemas.microsoft.com/office/drawing/2014/main" id="{66ECF33B-D946-6D2F-0834-BB6D9F7CB95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26C977-26FB-3AB0-8757-746978751C26}"/>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3442127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E68FA4-2FCB-57BD-5B90-BD53558A3EC0}"/>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3" name="Footer Placeholder 2">
            <a:extLst>
              <a:ext uri="{FF2B5EF4-FFF2-40B4-BE49-F238E27FC236}">
                <a16:creationId xmlns:a16="http://schemas.microsoft.com/office/drawing/2014/main" id="{845944AF-AD22-C0DE-ACA4-C82D1607A3C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E20092B-4C2C-AA29-DF12-E4DC65C48E9D}"/>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2879001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71942-B455-15C2-33C8-16FAD3949A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7EF3185C-8569-BC62-9FE3-14E2BB3990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221837C-27C6-E6F5-5524-3B5FD2D832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228EE2-5DE1-A9C8-B392-21649F35029B}"/>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6" name="Footer Placeholder 5">
            <a:extLst>
              <a:ext uri="{FF2B5EF4-FFF2-40B4-BE49-F238E27FC236}">
                <a16:creationId xmlns:a16="http://schemas.microsoft.com/office/drawing/2014/main" id="{B12EA6DE-4B18-5254-7741-210BEEA44D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37C0D5-B0FC-DEF3-01A5-278F647C9B20}"/>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3633076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EF506-C798-C4C1-769C-A3CD6985360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D3CD82A-4919-1F94-D1C9-79075A1829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A7E643B-1700-5BB7-EFAE-20396A903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62396F-EC38-A460-CF35-9254CDAD14A0}"/>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6" name="Footer Placeholder 5">
            <a:extLst>
              <a:ext uri="{FF2B5EF4-FFF2-40B4-BE49-F238E27FC236}">
                <a16:creationId xmlns:a16="http://schemas.microsoft.com/office/drawing/2014/main" id="{68437B57-AB8E-55F0-6316-BCA56B4AE3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8DB110-D099-2157-6B53-8656A9EBEFF4}"/>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867788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C9325-3B0A-5E69-22E2-2FD45909F61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904F1C1-DFC1-748F-8AFC-2FFEF4C3FF5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5B1DCB1-CA8E-19CA-0496-85B5AC4FC2CC}"/>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5" name="Footer Placeholder 4">
            <a:extLst>
              <a:ext uri="{FF2B5EF4-FFF2-40B4-BE49-F238E27FC236}">
                <a16:creationId xmlns:a16="http://schemas.microsoft.com/office/drawing/2014/main" id="{C8AD9DC7-3EAE-1B43-F130-2FE272C464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363983-8107-8EB7-5DE1-3ACC35D6526F}"/>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1783464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69CBD8-F030-21F5-FEBE-DC851831ECF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2AFD69F-81C4-016E-81C5-0E0F2E1B911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404A713-5CBF-91BB-87AE-755DC79FF551}"/>
              </a:ext>
            </a:extLst>
          </p:cNvPr>
          <p:cNvSpPr>
            <a:spLocks noGrp="1"/>
          </p:cNvSpPr>
          <p:nvPr>
            <p:ph type="dt" sz="half" idx="10"/>
          </p:nvPr>
        </p:nvSpPr>
        <p:spPr/>
        <p:txBody>
          <a:bodyPr/>
          <a:lstStyle/>
          <a:p>
            <a:fld id="{D9FE31E1-569C-4243-8BDE-DF3511691C08}" type="datetimeFigureOut">
              <a:rPr lang="en-GB" smtClean="0"/>
              <a:t>17/11/2024</a:t>
            </a:fld>
            <a:endParaRPr lang="en-GB"/>
          </a:p>
        </p:txBody>
      </p:sp>
      <p:sp>
        <p:nvSpPr>
          <p:cNvPr id="5" name="Footer Placeholder 4">
            <a:extLst>
              <a:ext uri="{FF2B5EF4-FFF2-40B4-BE49-F238E27FC236}">
                <a16:creationId xmlns:a16="http://schemas.microsoft.com/office/drawing/2014/main" id="{F42693B5-9F1B-2462-741D-AABA4B5802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CFCFA4-BBA7-9F1A-B81E-F9E9D9A5F354}"/>
              </a:ext>
            </a:extLst>
          </p:cNvPr>
          <p:cNvSpPr>
            <a:spLocks noGrp="1"/>
          </p:cNvSpPr>
          <p:nvPr>
            <p:ph type="sldNum" sz="quarter" idx="12"/>
          </p:nvPr>
        </p:nvSpPr>
        <p:spPr/>
        <p:txBody>
          <a:bodyPr/>
          <a:lstStyle/>
          <a:p>
            <a:fld id="{8550A636-FB60-E24C-85B6-AAFF195F21F2}" type="slidenum">
              <a:rPr lang="en-GB" smtClean="0"/>
              <a:t>‹#›</a:t>
            </a:fld>
            <a:endParaRPr lang="en-GB"/>
          </a:p>
        </p:txBody>
      </p:sp>
    </p:spTree>
    <p:extLst>
      <p:ext uri="{BB962C8B-B14F-4D97-AF65-F5344CB8AC3E}">
        <p14:creationId xmlns:p14="http://schemas.microsoft.com/office/powerpoint/2010/main" val="2393854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EBCD3D-930C-DED9-847D-6BB5D3B486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C247A96-B43B-86E5-CF17-4B33297303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364DBB-E9A3-7972-C908-A1FF847B06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E31E1-569C-4243-8BDE-DF3511691C08}" type="datetimeFigureOut">
              <a:rPr lang="en-GB" smtClean="0"/>
              <a:t>17/11/2024</a:t>
            </a:fld>
            <a:endParaRPr lang="en-GB"/>
          </a:p>
        </p:txBody>
      </p:sp>
      <p:sp>
        <p:nvSpPr>
          <p:cNvPr id="5" name="Footer Placeholder 4">
            <a:extLst>
              <a:ext uri="{FF2B5EF4-FFF2-40B4-BE49-F238E27FC236}">
                <a16:creationId xmlns:a16="http://schemas.microsoft.com/office/drawing/2014/main" id="{84ECB931-7A48-01A4-B0DA-58C8B96C33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3834041-7558-549A-7450-B138B083B2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50A636-FB60-E24C-85B6-AAFF195F21F2}" type="slidenum">
              <a:rPr lang="en-GB" smtClean="0"/>
              <a:t>‹#›</a:t>
            </a:fld>
            <a:endParaRPr lang="en-GB"/>
          </a:p>
        </p:txBody>
      </p:sp>
    </p:spTree>
    <p:extLst>
      <p:ext uri="{BB962C8B-B14F-4D97-AF65-F5344CB8AC3E}">
        <p14:creationId xmlns:p14="http://schemas.microsoft.com/office/powerpoint/2010/main" val="3500365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close-up of a bee and honeycombs&#10;&#10;Description automatically generated">
            <a:extLst>
              <a:ext uri="{FF2B5EF4-FFF2-40B4-BE49-F238E27FC236}">
                <a16:creationId xmlns:a16="http://schemas.microsoft.com/office/drawing/2014/main" id="{D62452AF-A8DD-22F5-0A4E-A64D2B4A277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64659" y="-1"/>
            <a:ext cx="10327342" cy="6884895"/>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91A14B59-D3CA-A035-4889-74A651DFE369}"/>
              </a:ext>
            </a:extLst>
          </p:cNvPr>
          <p:cNvSpPr/>
          <p:nvPr/>
        </p:nvSpPr>
        <p:spPr>
          <a:xfrm>
            <a:off x="371094" y="2359787"/>
            <a:ext cx="3553206" cy="185674"/>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17D1CE5-DD16-00BE-5947-B15341653216}"/>
              </a:ext>
            </a:extLst>
          </p:cNvPr>
          <p:cNvSpPr>
            <a:spLocks noGrp="1"/>
          </p:cNvSpPr>
          <p:nvPr>
            <p:ph type="ctrTitle"/>
          </p:nvPr>
        </p:nvSpPr>
        <p:spPr>
          <a:xfrm>
            <a:off x="371094" y="714566"/>
            <a:ext cx="6890318" cy="1124712"/>
          </a:xfrm>
        </p:spPr>
        <p:txBody>
          <a:bodyPr vert="horz" lIns="91440" tIns="45720" rIns="91440" bIns="45720" rtlCol="0" anchor="b">
            <a:noAutofit/>
          </a:bodyPr>
          <a:lstStyle/>
          <a:p>
            <a:pPr algn="l"/>
            <a:r>
              <a:rPr lang="en-US" dirty="0">
                <a:solidFill>
                  <a:srgbClr val="CDBB7D"/>
                </a:solidFill>
                <a:latin typeface="Helvetica" pitchFamily="2" charset="0"/>
              </a:rPr>
              <a:t>Fashion / Textile Design A Level </a:t>
            </a:r>
          </a:p>
        </p:txBody>
      </p:sp>
      <p:sp>
        <p:nvSpPr>
          <p:cNvPr id="15" name="TextBox 14">
            <a:extLst>
              <a:ext uri="{FF2B5EF4-FFF2-40B4-BE49-F238E27FC236}">
                <a16:creationId xmlns:a16="http://schemas.microsoft.com/office/drawing/2014/main" id="{35F369A3-201B-1188-4444-A3D3AC45DBFC}"/>
              </a:ext>
            </a:extLst>
          </p:cNvPr>
          <p:cNvSpPr txBox="1"/>
          <p:nvPr/>
        </p:nvSpPr>
        <p:spPr>
          <a:xfrm>
            <a:off x="371093" y="6064494"/>
            <a:ext cx="8601304" cy="646331"/>
          </a:xfrm>
          <a:prstGeom prst="rect">
            <a:avLst/>
          </a:prstGeom>
          <a:noFill/>
        </p:spPr>
        <p:txBody>
          <a:bodyPr wrap="square" rtlCol="0">
            <a:spAutoFit/>
          </a:bodyPr>
          <a:lstStyle/>
          <a:p>
            <a:r>
              <a:rPr lang="en-GB" dirty="0">
                <a:solidFill>
                  <a:srgbClr val="EFD9C7"/>
                </a:solidFill>
                <a:latin typeface="Helvetica Light" panose="020B0403020202020204" pitchFamily="34" charset="0"/>
              </a:rPr>
              <a:t>Thank you to all our A Level Fashion/Textile Design students for their amazing textile work on these slides! </a:t>
            </a:r>
          </a:p>
        </p:txBody>
      </p:sp>
      <p:sp>
        <p:nvSpPr>
          <p:cNvPr id="17" name="Subtitle 2">
            <a:extLst>
              <a:ext uri="{FF2B5EF4-FFF2-40B4-BE49-F238E27FC236}">
                <a16:creationId xmlns:a16="http://schemas.microsoft.com/office/drawing/2014/main" id="{023D8AAC-1306-08D2-3788-E76A140FFB8C}"/>
              </a:ext>
            </a:extLst>
          </p:cNvPr>
          <p:cNvSpPr>
            <a:spLocks noGrp="1"/>
          </p:cNvSpPr>
          <p:nvPr>
            <p:ph type="subTitle" idx="1"/>
          </p:nvPr>
        </p:nvSpPr>
        <p:spPr>
          <a:xfrm>
            <a:off x="371093" y="2191258"/>
            <a:ext cx="6298647" cy="3207258"/>
          </a:xfrm>
        </p:spPr>
        <p:txBody>
          <a:bodyPr vert="horz" lIns="91440" tIns="45720" rIns="91440" bIns="45720" rtlCol="0" anchor="t">
            <a:noAutofit/>
          </a:bodyPr>
          <a:lstStyle/>
          <a:p>
            <a:pPr algn="l"/>
            <a:r>
              <a:rPr lang="en-US" u="sng" dirty="0">
                <a:solidFill>
                  <a:srgbClr val="FDF3C1"/>
                </a:solidFill>
                <a:latin typeface="Helvetica" pitchFamily="2" charset="0"/>
              </a:rPr>
              <a:t>Objectives and aims</a:t>
            </a:r>
          </a:p>
          <a:p>
            <a:pPr marL="571500" indent="-457200" algn="l">
              <a:buFont typeface="+mj-lt"/>
              <a:buAutoNum type="arabicPeriod"/>
            </a:pPr>
            <a:r>
              <a:rPr lang="en-US" dirty="0">
                <a:solidFill>
                  <a:srgbClr val="FDF3C1"/>
                </a:solidFill>
                <a:latin typeface="Helvetica Light" panose="020B0403020202020204" pitchFamily="34" charset="0"/>
              </a:rPr>
              <a:t>To understand what Fashion / Textile Design is all about and why you should consider studying it.</a:t>
            </a:r>
          </a:p>
          <a:p>
            <a:pPr marL="571500" indent="-457200" algn="l">
              <a:buFont typeface="+mj-lt"/>
              <a:buAutoNum type="arabicPeriod"/>
            </a:pPr>
            <a:r>
              <a:rPr lang="en-US" dirty="0">
                <a:solidFill>
                  <a:srgbClr val="FDF3C1"/>
                </a:solidFill>
                <a:latin typeface="Helvetica Light" panose="020B0403020202020204" pitchFamily="34" charset="0"/>
              </a:rPr>
              <a:t>To be aware of the subject content that you will study in the first year and the skills you will need to develop during this time.</a:t>
            </a:r>
          </a:p>
          <a:p>
            <a:pPr marL="571500" indent="-457200" algn="l">
              <a:buFont typeface="+mj-lt"/>
              <a:buAutoNum type="arabicPeriod"/>
            </a:pPr>
            <a:r>
              <a:rPr lang="en-US" dirty="0">
                <a:solidFill>
                  <a:srgbClr val="FDF3C1"/>
                </a:solidFill>
                <a:latin typeface="Helvetica Light" panose="020B0403020202020204" pitchFamily="34" charset="0"/>
              </a:rPr>
              <a:t>To be aware of where it might lead you in terms of careers and future opportunities. </a:t>
            </a:r>
          </a:p>
        </p:txBody>
      </p:sp>
    </p:spTree>
    <p:extLst>
      <p:ext uri="{BB962C8B-B14F-4D97-AF65-F5344CB8AC3E}">
        <p14:creationId xmlns:p14="http://schemas.microsoft.com/office/powerpoint/2010/main" val="1850404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lose up of a tie dye&#10;&#10;Description automatically generated">
            <a:extLst>
              <a:ext uri="{FF2B5EF4-FFF2-40B4-BE49-F238E27FC236}">
                <a16:creationId xmlns:a16="http://schemas.microsoft.com/office/drawing/2014/main" id="{220CFBCA-7F66-016E-7FDC-BA20D6FE2A2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64659" y="-1"/>
            <a:ext cx="10327339" cy="6884893"/>
          </a:xfrm>
          <a:prstGeom prst="rect">
            <a:avLst/>
          </a:prstGeom>
        </p:spPr>
      </p:pic>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52CD03C-C539-9576-AF27-FBB0B08E7AEE}"/>
              </a:ext>
            </a:extLst>
          </p:cNvPr>
          <p:cNvSpPr/>
          <p:nvPr/>
        </p:nvSpPr>
        <p:spPr>
          <a:xfrm>
            <a:off x="371094" y="2306829"/>
            <a:ext cx="3667506" cy="411225"/>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1">
            <a:extLst>
              <a:ext uri="{FF2B5EF4-FFF2-40B4-BE49-F238E27FC236}">
                <a16:creationId xmlns:a16="http://schemas.microsoft.com/office/drawing/2014/main" id="{CF459514-FFA9-F94F-569B-0B5459B1340D}"/>
              </a:ext>
            </a:extLst>
          </p:cNvPr>
          <p:cNvSpPr>
            <a:spLocks noGrp="1"/>
          </p:cNvSpPr>
          <p:nvPr>
            <p:ph type="title"/>
          </p:nvPr>
        </p:nvSpPr>
        <p:spPr>
          <a:xfrm>
            <a:off x="371093" y="434216"/>
            <a:ext cx="8683259" cy="1124712"/>
          </a:xfrm>
        </p:spPr>
        <p:txBody>
          <a:bodyPr anchor="b">
            <a:noAutofit/>
          </a:bodyPr>
          <a:lstStyle/>
          <a:p>
            <a:r>
              <a:rPr lang="en-GB" dirty="0">
                <a:solidFill>
                  <a:srgbClr val="F6CF9F"/>
                </a:solidFill>
                <a:latin typeface="Helvetica" pitchFamily="2" charset="0"/>
              </a:rPr>
              <a:t>What is Fashion / Textile Design? </a:t>
            </a:r>
            <a:br>
              <a:rPr lang="en-GB" dirty="0">
                <a:solidFill>
                  <a:srgbClr val="F6CF9F"/>
                </a:solidFill>
                <a:latin typeface="Helvetica" pitchFamily="2" charset="0"/>
              </a:rPr>
            </a:br>
            <a:r>
              <a:rPr lang="en-GB" dirty="0">
                <a:solidFill>
                  <a:srgbClr val="F6CF9F"/>
                </a:solidFill>
                <a:latin typeface="Helvetica" pitchFamily="2" charset="0"/>
              </a:rPr>
              <a:t>What will I study?</a:t>
            </a:r>
          </a:p>
        </p:txBody>
      </p:sp>
      <p:sp>
        <p:nvSpPr>
          <p:cNvPr id="12" name="Content Placeholder 2">
            <a:extLst>
              <a:ext uri="{FF2B5EF4-FFF2-40B4-BE49-F238E27FC236}">
                <a16:creationId xmlns:a16="http://schemas.microsoft.com/office/drawing/2014/main" id="{8F9B3C4F-6975-3CB1-0394-F40773AF707A}"/>
              </a:ext>
            </a:extLst>
          </p:cNvPr>
          <p:cNvSpPr>
            <a:spLocks noGrp="1"/>
          </p:cNvSpPr>
          <p:nvPr>
            <p:ph idx="1"/>
          </p:nvPr>
        </p:nvSpPr>
        <p:spPr>
          <a:xfrm>
            <a:off x="164904" y="1732664"/>
            <a:ext cx="9095635" cy="5125336"/>
          </a:xfrm>
        </p:spPr>
        <p:txBody>
          <a:bodyPr anchor="t">
            <a:noAutofit/>
          </a:bodyPr>
          <a:lstStyle/>
          <a:p>
            <a:pPr marL="0" indent="0" fontAlgn="ctr">
              <a:lnSpc>
                <a:spcPct val="100000"/>
              </a:lnSpc>
              <a:buNone/>
            </a:pPr>
            <a:r>
              <a:rPr lang="en-GB" sz="1800" dirty="0">
                <a:solidFill>
                  <a:srgbClr val="FFF2AC"/>
                </a:solidFill>
                <a:effectLst/>
                <a:latin typeface="Helvetica Light" panose="020B0403020202020204" pitchFamily="34" charset="0"/>
              </a:rPr>
              <a:t>Textile design is the creative process of creating and planning the appearance and structure of fabrics</a:t>
            </a:r>
            <a:r>
              <a:rPr lang="en-GB" sz="1800" dirty="0">
                <a:solidFill>
                  <a:srgbClr val="FFF2AC"/>
                </a:solidFill>
                <a:latin typeface="Helvetica Light" panose="020B0403020202020204" pitchFamily="34" charset="0"/>
              </a:rPr>
              <a:t>. </a:t>
            </a:r>
            <a:r>
              <a:rPr lang="en-GB" sz="1800" u="none" strike="noStrike" dirty="0">
                <a:solidFill>
                  <a:srgbClr val="FFF2AC"/>
                </a:solidFill>
                <a:effectLst/>
                <a:latin typeface="Helvetica Light" panose="020B0403020202020204" pitchFamily="34" charset="0"/>
              </a:rPr>
              <a:t>Textile designers create patterns and designs for fabrics used in clothing, soft furnishings, and other industries. They consider how the yarns and materials are put together to create the fabric's structure, which affects how it looks, feels, and lasts. Textile designers use a variety of techniques to create fabrics, including dyeing, weaving, knitting, printing, and embroidery. </a:t>
            </a:r>
          </a:p>
          <a:p>
            <a:pPr marL="0" indent="0" fontAlgn="ctr">
              <a:lnSpc>
                <a:spcPct val="100000"/>
              </a:lnSpc>
              <a:buNone/>
            </a:pPr>
            <a:r>
              <a:rPr lang="en-GB" sz="1800" kern="100" dirty="0">
                <a:solidFill>
                  <a:srgbClr val="FFF2AC"/>
                </a:solidFill>
                <a:effectLst/>
                <a:latin typeface="Helvetica Light" panose="020B0403020202020204" pitchFamily="34" charset="0"/>
                <a:ea typeface="DengXian" panose="02010600030101010101" pitchFamily="2" charset="-122"/>
                <a:cs typeface="Arial" panose="020B0604020202020204" pitchFamily="34" charset="0"/>
              </a:rPr>
              <a:t>Fashion design is the creative process of designing clothing and accessories for consumers. It involves a combination of artistic skill, technical knowledge, and storytelling to create exciting wearable art that reflects current fashion trends.</a:t>
            </a:r>
            <a:endParaRPr lang="en-GB" sz="1800" dirty="0">
              <a:solidFill>
                <a:srgbClr val="FFF2AC"/>
              </a:solidFill>
              <a:latin typeface="Helvetica Light" panose="020B0403020202020204" pitchFamily="34" charset="0"/>
            </a:endParaRPr>
          </a:p>
          <a:p>
            <a:pPr marL="0" indent="0">
              <a:lnSpc>
                <a:spcPct val="100000"/>
              </a:lnSpc>
              <a:buNone/>
            </a:pPr>
            <a:r>
              <a:rPr lang="en-GB" sz="1800" u="none" strike="noStrike" dirty="0">
                <a:solidFill>
                  <a:srgbClr val="FFF2AC"/>
                </a:solidFill>
                <a:effectLst/>
                <a:latin typeface="Helvetica Light" panose="020B0403020202020204" pitchFamily="34" charset="0"/>
              </a:rPr>
              <a:t>A level Fashion (Textile Design) allows you to develop an exciting and extensive range of creative and technical skills. You will also gain a strong understanding of historic and contemporary visual art practice, through supporting contextual studies. Unique to studying Fashion (Textile Design) at A Level, you build up a very personal and continually evolving body of practical work, guided and supported by your teachers. Individual exploration and development of your personal skills and creative directions is a special aspect of this subject.</a:t>
            </a:r>
          </a:p>
          <a:p>
            <a:pPr marL="0" indent="0">
              <a:lnSpc>
                <a:spcPct val="100000"/>
              </a:lnSpc>
              <a:buNone/>
            </a:pPr>
            <a:endParaRPr lang="en-GB" sz="1600" u="none" strike="noStrike" dirty="0">
              <a:solidFill>
                <a:srgbClr val="FFF2AC"/>
              </a:solidFill>
              <a:effectLst/>
              <a:latin typeface="Helvetica Light" panose="020B0403020202020204" pitchFamily="34" charset="0"/>
            </a:endParaRPr>
          </a:p>
          <a:p>
            <a:pPr marL="0" indent="0">
              <a:lnSpc>
                <a:spcPct val="100000"/>
              </a:lnSpc>
              <a:buNone/>
            </a:pPr>
            <a:endParaRPr lang="en-GB" sz="1600" dirty="0">
              <a:solidFill>
                <a:srgbClr val="FFF2AC"/>
              </a:solidFill>
              <a:latin typeface="Helvetica Light" panose="020B0403020202020204" pitchFamily="34" charset="0"/>
            </a:endParaRPr>
          </a:p>
        </p:txBody>
      </p:sp>
    </p:spTree>
    <p:extLst>
      <p:ext uri="{BB962C8B-B14F-4D97-AF65-F5344CB8AC3E}">
        <p14:creationId xmlns:p14="http://schemas.microsoft.com/office/powerpoint/2010/main" val="138008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close-up of a yellow cloth&#10;&#10;Description automatically generated">
            <a:extLst>
              <a:ext uri="{FF2B5EF4-FFF2-40B4-BE49-F238E27FC236}">
                <a16:creationId xmlns:a16="http://schemas.microsoft.com/office/drawing/2014/main" id="{6088C275-EEC9-051B-03C6-4F3F7B07A24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03475" y="9144"/>
            <a:ext cx="11188523" cy="6858000"/>
          </a:xfrm>
          <a:prstGeom prst="rect">
            <a:avLst/>
          </a:prstGeom>
        </p:spPr>
      </p:pic>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yellow cloth&#10;&#10;Description automatically generated">
            <a:extLst>
              <a:ext uri="{FF2B5EF4-FFF2-40B4-BE49-F238E27FC236}">
                <a16:creationId xmlns:a16="http://schemas.microsoft.com/office/drawing/2014/main" id="{84378DA9-07A9-A00D-428B-DE9D5E6B3C5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003475" y="0"/>
            <a:ext cx="11188523" cy="6858000"/>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D9B1E0-E6D7-0309-4A12-1322A5695F10}"/>
              </a:ext>
            </a:extLst>
          </p:cNvPr>
          <p:cNvSpPr>
            <a:spLocks noGrp="1"/>
          </p:cNvSpPr>
          <p:nvPr>
            <p:ph type="title"/>
          </p:nvPr>
        </p:nvSpPr>
        <p:spPr>
          <a:xfrm>
            <a:off x="163044" y="-129622"/>
            <a:ext cx="11767183" cy="1124712"/>
          </a:xfrm>
        </p:spPr>
        <p:txBody>
          <a:bodyPr anchor="b">
            <a:noAutofit/>
          </a:bodyPr>
          <a:lstStyle/>
          <a:p>
            <a:r>
              <a:rPr lang="en-GB" sz="5400" dirty="0">
                <a:solidFill>
                  <a:srgbClr val="FFE18B"/>
                </a:solidFill>
                <a:latin typeface="Helvetica" pitchFamily="2" charset="0"/>
              </a:rPr>
              <a:t>Why study Fashion (Textile Design)? </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2A27EE56-BCB0-94EA-B196-2DC6850F742F}"/>
              </a:ext>
            </a:extLst>
          </p:cNvPr>
          <p:cNvSpPr/>
          <p:nvPr/>
        </p:nvSpPr>
        <p:spPr>
          <a:xfrm>
            <a:off x="424815" y="2443480"/>
            <a:ext cx="3518535" cy="45719"/>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4DBFADD4-A634-8A09-8CDC-77D4B182C18C}"/>
              </a:ext>
            </a:extLst>
          </p:cNvPr>
          <p:cNvSpPr>
            <a:spLocks noGrp="1"/>
          </p:cNvSpPr>
          <p:nvPr>
            <p:ph idx="1"/>
          </p:nvPr>
        </p:nvSpPr>
        <p:spPr>
          <a:xfrm>
            <a:off x="163044" y="995090"/>
            <a:ext cx="9593559" cy="3207258"/>
          </a:xfrm>
        </p:spPr>
        <p:txBody>
          <a:bodyPr anchor="t">
            <a:noAutofit/>
          </a:bodyPr>
          <a:lstStyle/>
          <a:p>
            <a:pPr marL="0" indent="0">
              <a:lnSpc>
                <a:spcPts val="1800"/>
              </a:lnSpc>
              <a:buNone/>
            </a:pPr>
            <a:r>
              <a:rPr lang="en-GB" sz="1400" kern="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There are many reasons to study Fashion </a:t>
            </a:r>
            <a:r>
              <a:rPr lang="en-GB" sz="1400" kern="0" dirty="0">
                <a:solidFill>
                  <a:srgbClr val="DAD1FF"/>
                </a:solidFill>
                <a:latin typeface="Helvetica Light" panose="020B0403020202020204" pitchFamily="34" charset="0"/>
                <a:ea typeface="Times New Roman" panose="02020603050405020304" pitchFamily="18" charset="0"/>
                <a:cs typeface="Arial" panose="020B0604020202020204" pitchFamily="34" charset="0"/>
              </a:rPr>
              <a:t>D</a:t>
            </a:r>
            <a:r>
              <a:rPr lang="en-GB" sz="1400" kern="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esign, including:</a:t>
            </a:r>
            <a:endParaRPr lang="en-GB" sz="1400" kern="100" dirty="0">
              <a:solidFill>
                <a:srgbClr val="DAD1FF"/>
              </a:solidFill>
              <a:effectLst/>
              <a:latin typeface="Helvetica Light" panose="020B0403020202020204" pitchFamily="34" charset="0"/>
              <a:ea typeface="DengXian" panose="02010600030101010101" pitchFamily="2" charset="-122"/>
              <a:cs typeface="Arial" panose="020B0604020202020204" pitchFamily="34" charset="0"/>
            </a:endParaRPr>
          </a:p>
          <a:p>
            <a:pPr>
              <a:lnSpc>
                <a:spcPts val="1650"/>
              </a:lnSpc>
              <a:spcAft>
                <a:spcPts val="600"/>
              </a:spcAft>
            </a:pPr>
            <a:r>
              <a:rPr lang="en-GB" sz="1400" kern="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Creative expression: </a:t>
            </a:r>
            <a:r>
              <a:rPr lang="en-GB" sz="1400" kern="0" spc="1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Fashion design is a hands-on way to express yourself creatively. You can learn how to use materials and accessories to create garments that people will love to wear and look at</a:t>
            </a:r>
            <a:r>
              <a:rPr lang="en-GB" sz="1400" kern="0" spc="10" dirty="0">
                <a:solidFill>
                  <a:srgbClr val="DAD1FF"/>
                </a:solidFill>
                <a:latin typeface="Helvetica Light" panose="020B0403020202020204" pitchFamily="34" charset="0"/>
                <a:ea typeface="Times New Roman" panose="02020603050405020304" pitchFamily="18" charset="0"/>
                <a:cs typeface="Arial" panose="020B0604020202020204" pitchFamily="34" charset="0"/>
              </a:rPr>
              <a:t>;</a:t>
            </a:r>
            <a:endParaRPr lang="en-GB" sz="1400" kern="100" dirty="0">
              <a:solidFill>
                <a:srgbClr val="DAD1FF"/>
              </a:solidFill>
              <a:effectLst/>
              <a:latin typeface="Helvetica Light" panose="020B0403020202020204" pitchFamily="34" charset="0"/>
              <a:ea typeface="DengXian" panose="02010600030101010101" pitchFamily="2" charset="-122"/>
              <a:cs typeface="Arial" panose="020B0604020202020204" pitchFamily="34" charset="0"/>
            </a:endParaRPr>
          </a:p>
          <a:p>
            <a:pPr>
              <a:lnSpc>
                <a:spcPts val="1650"/>
              </a:lnSpc>
              <a:spcAft>
                <a:spcPts val="600"/>
              </a:spcAft>
            </a:pPr>
            <a:r>
              <a:rPr lang="en-GB" sz="1400" kern="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Gaining skills: </a:t>
            </a:r>
            <a:r>
              <a:rPr lang="en-GB" sz="1400" kern="0" spc="1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You can learn a variety of subject specialist skills, including pattern making, cutting, hand and machine sewing, fabric printing</a:t>
            </a:r>
            <a:r>
              <a:rPr lang="en-GB" sz="1400" kern="0" spc="10" dirty="0">
                <a:solidFill>
                  <a:srgbClr val="DAD1FF"/>
                </a:solidFill>
                <a:latin typeface="Helvetica Light" panose="020B0403020202020204" pitchFamily="34" charset="0"/>
                <a:ea typeface="Times New Roman" panose="02020603050405020304" pitchFamily="18" charset="0"/>
                <a:cs typeface="Arial" panose="020B0604020202020204" pitchFamily="34" charset="0"/>
              </a:rPr>
              <a:t> </a:t>
            </a:r>
            <a:r>
              <a:rPr lang="en-GB" sz="1400" kern="0" spc="1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and craftsmanship</a:t>
            </a:r>
            <a:r>
              <a:rPr lang="en-GB" sz="1400" kern="0" spc="10" dirty="0">
                <a:solidFill>
                  <a:srgbClr val="DAD1FF"/>
                </a:solidFill>
                <a:latin typeface="Helvetica Light" panose="020B0403020202020204" pitchFamily="34" charset="0"/>
                <a:ea typeface="Times New Roman" panose="02020603050405020304" pitchFamily="18" charset="0"/>
                <a:cs typeface="Arial" panose="020B0604020202020204" pitchFamily="34" charset="0"/>
              </a:rPr>
              <a:t>;</a:t>
            </a:r>
            <a:endParaRPr lang="en-GB" sz="1400" kern="100" dirty="0">
              <a:solidFill>
                <a:srgbClr val="DAD1FF"/>
              </a:solidFill>
              <a:effectLst/>
              <a:latin typeface="Helvetica Light" panose="020B0403020202020204" pitchFamily="34" charset="0"/>
              <a:ea typeface="DengXian" panose="02010600030101010101" pitchFamily="2" charset="-122"/>
              <a:cs typeface="Arial" panose="020B0604020202020204" pitchFamily="34" charset="0"/>
            </a:endParaRPr>
          </a:p>
          <a:p>
            <a:pPr>
              <a:lnSpc>
                <a:spcPts val="1650"/>
              </a:lnSpc>
              <a:spcAft>
                <a:spcPts val="600"/>
              </a:spcAft>
            </a:pPr>
            <a:r>
              <a:rPr lang="en-GB" sz="1400" kern="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Working in a competitive field: </a:t>
            </a:r>
            <a:r>
              <a:rPr lang="en-GB" sz="1400" kern="0" spc="1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Fashion Design is a sought-after field that offers interesting challenges and the opportunity to meet creative people</a:t>
            </a:r>
            <a:r>
              <a:rPr lang="en-GB" sz="1400" kern="0" spc="10" dirty="0">
                <a:solidFill>
                  <a:srgbClr val="DAD1FF"/>
                </a:solidFill>
                <a:latin typeface="Helvetica Light" panose="020B0403020202020204" pitchFamily="34" charset="0"/>
                <a:ea typeface="Times New Roman" panose="02020603050405020304" pitchFamily="18" charset="0"/>
                <a:cs typeface="Arial" panose="020B0604020202020204" pitchFamily="34" charset="0"/>
              </a:rPr>
              <a:t>;</a:t>
            </a:r>
            <a:endParaRPr lang="en-GB" sz="1400" kern="100" dirty="0">
              <a:solidFill>
                <a:srgbClr val="DAD1FF"/>
              </a:solidFill>
              <a:effectLst/>
              <a:latin typeface="Helvetica Light" panose="020B0403020202020204" pitchFamily="34" charset="0"/>
              <a:ea typeface="DengXian" panose="02010600030101010101" pitchFamily="2" charset="-122"/>
              <a:cs typeface="Arial" panose="020B0604020202020204" pitchFamily="34" charset="0"/>
            </a:endParaRPr>
          </a:p>
          <a:p>
            <a:pPr>
              <a:lnSpc>
                <a:spcPts val="1650"/>
              </a:lnSpc>
              <a:spcAft>
                <a:spcPts val="600"/>
              </a:spcAft>
            </a:pPr>
            <a:r>
              <a:rPr lang="en-GB" sz="1400" kern="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Making an impact: </a:t>
            </a:r>
            <a:r>
              <a:rPr lang="en-GB" sz="1400" kern="0" spc="10" dirty="0">
                <a:solidFill>
                  <a:srgbClr val="DAD1FF"/>
                </a:solidFill>
                <a:effectLst/>
                <a:latin typeface="Helvetica Light" panose="020B0403020202020204" pitchFamily="34" charset="0"/>
                <a:ea typeface="Times New Roman" panose="02020603050405020304" pitchFamily="18" charset="0"/>
                <a:cs typeface="Arial" panose="020B0604020202020204" pitchFamily="34" charset="0"/>
              </a:rPr>
              <a:t>You can use your skills to make a positive change in the world. For example, you can learn how to make the fashion industry more sustainable; </a:t>
            </a:r>
            <a:endParaRPr lang="en-GB" sz="1400" kern="100" dirty="0">
              <a:solidFill>
                <a:srgbClr val="DAD1FF"/>
              </a:solidFill>
              <a:effectLst/>
              <a:latin typeface="Helvetica Light" panose="020B0403020202020204" pitchFamily="34" charset="0"/>
              <a:ea typeface="DengXian" panose="02010600030101010101" pitchFamily="2" charset="-122"/>
              <a:cs typeface="Arial" panose="020B0604020202020204" pitchFamily="34" charset="0"/>
            </a:endParaRPr>
          </a:p>
          <a:p>
            <a:r>
              <a:rPr lang="en-GB" sz="1400" u="none" strike="noStrike" dirty="0">
                <a:solidFill>
                  <a:srgbClr val="DAD1FF"/>
                </a:solidFill>
                <a:effectLst/>
                <a:latin typeface="Helvetica Light" panose="020B0403020202020204" pitchFamily="34" charset="0"/>
              </a:rPr>
              <a:t>Students learn to problem solve throughout the course;</a:t>
            </a:r>
          </a:p>
          <a:p>
            <a:r>
              <a:rPr lang="en-GB" sz="1400" u="none" strike="noStrike" dirty="0">
                <a:solidFill>
                  <a:srgbClr val="DAD1FF"/>
                </a:solidFill>
                <a:effectLst/>
                <a:latin typeface="Helvetica Light" panose="020B0403020202020204" pitchFamily="34" charset="0"/>
              </a:rPr>
              <a:t>The course helps develop strong analytical and professional  presentational skills;</a:t>
            </a:r>
          </a:p>
          <a:p>
            <a:r>
              <a:rPr lang="en-GB" sz="1400" u="none" strike="noStrike" dirty="0">
                <a:solidFill>
                  <a:srgbClr val="DAD1FF"/>
                </a:solidFill>
                <a:effectLst/>
                <a:latin typeface="Helvetica Light" panose="020B0403020202020204" pitchFamily="34" charset="0"/>
              </a:rPr>
              <a:t>Students learn how to record the progress of their work and present it effectively to a viewer;</a:t>
            </a:r>
          </a:p>
          <a:p>
            <a:r>
              <a:rPr lang="en-GB" sz="1400" u="none" strike="noStrike" dirty="0">
                <a:solidFill>
                  <a:srgbClr val="DAD1FF"/>
                </a:solidFill>
                <a:effectLst/>
                <a:latin typeface="Helvetica Light" panose="020B0403020202020204" pitchFamily="34" charset="0"/>
              </a:rPr>
              <a:t>All these transferable skills are very attractive to a wide range of employers and the ability to 'think outside the box’ is considered valuable in a whole spectrum of </a:t>
            </a:r>
            <a:r>
              <a:rPr lang="en-GB" sz="1400" dirty="0">
                <a:solidFill>
                  <a:srgbClr val="DAD1FF"/>
                </a:solidFill>
                <a:latin typeface="Helvetica Light" panose="020B0403020202020204" pitchFamily="34" charset="0"/>
              </a:rPr>
              <a:t>professions. Students create individual portfolios of textile and design work based on their interests and areas of expertise;</a:t>
            </a:r>
          </a:p>
          <a:p>
            <a:endParaRPr lang="en-GB" sz="1400" u="none" strike="noStrike" dirty="0">
              <a:solidFill>
                <a:srgbClr val="DAD1FF"/>
              </a:solidFill>
              <a:effectLst/>
              <a:latin typeface="Helvetica Light" panose="020B0403020202020204" pitchFamily="34" charset="0"/>
            </a:endParaRPr>
          </a:p>
          <a:p>
            <a:r>
              <a:rPr lang="en-GB" sz="1400" u="none" strike="noStrike" dirty="0">
                <a:solidFill>
                  <a:srgbClr val="DAD1FF"/>
                </a:solidFill>
                <a:effectLst/>
                <a:latin typeface="Helvetica Light" panose="020B0403020202020204" pitchFamily="34" charset="0"/>
              </a:rPr>
              <a:t>Fashion (Textile Design) A level is recognised as being on a par with the most academic A levels because of the emphasis it places on research, conceptual depth and critical rigour;</a:t>
            </a:r>
          </a:p>
          <a:p>
            <a:r>
              <a:rPr lang="en-GB" sz="1400" u="none" strike="noStrike" dirty="0">
                <a:solidFill>
                  <a:srgbClr val="DAD1FF"/>
                </a:solidFill>
                <a:effectLst/>
                <a:latin typeface="Helvetica Light" panose="020B0403020202020204" pitchFamily="34" charset="0"/>
              </a:rPr>
              <a:t>Fashion (Textile Design) </a:t>
            </a:r>
            <a:r>
              <a:rPr lang="en-GB" sz="1400" dirty="0">
                <a:solidFill>
                  <a:srgbClr val="DAD1FF"/>
                </a:solidFill>
                <a:latin typeface="Helvetica Light" panose="020B0403020202020204" pitchFamily="34" charset="0"/>
              </a:rPr>
              <a:t>fits in well with many other A level choices.</a:t>
            </a:r>
          </a:p>
        </p:txBody>
      </p:sp>
    </p:spTree>
    <p:extLst>
      <p:ext uri="{BB962C8B-B14F-4D97-AF65-F5344CB8AC3E}">
        <p14:creationId xmlns:p14="http://schemas.microsoft.com/office/powerpoint/2010/main" val="12241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jacket with a butterfly and sunflowers&#10;&#10;Description automatically generated">
            <a:extLst>
              <a:ext uri="{FF2B5EF4-FFF2-40B4-BE49-F238E27FC236}">
                <a16:creationId xmlns:a16="http://schemas.microsoft.com/office/drawing/2014/main" id="{854029E0-71E4-E1D9-9437-59725BACF02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1911927" y="-1"/>
            <a:ext cx="10280071" cy="6853381"/>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C5096DC6-777C-5DE9-FAC8-2CFE72D1D077}"/>
              </a:ext>
            </a:extLst>
          </p:cNvPr>
          <p:cNvSpPr txBox="1">
            <a:spLocks/>
          </p:cNvSpPr>
          <p:nvPr/>
        </p:nvSpPr>
        <p:spPr>
          <a:xfrm>
            <a:off x="276545" y="-65373"/>
            <a:ext cx="8755436" cy="116363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CE3C40"/>
                </a:solidFill>
                <a:latin typeface="Helvetica" pitchFamily="2" charset="0"/>
              </a:rPr>
              <a:t>Skills developed during the course:</a:t>
            </a:r>
          </a:p>
        </p:txBody>
      </p:sp>
      <p:sp>
        <p:nvSpPr>
          <p:cNvPr id="17" name="Rectangle 16">
            <a:extLst>
              <a:ext uri="{FF2B5EF4-FFF2-40B4-BE49-F238E27FC236}">
                <a16:creationId xmlns:a16="http://schemas.microsoft.com/office/drawing/2014/main" id="{9FE4C14B-213A-8382-2B35-8C9FFB5E16A4}"/>
              </a:ext>
            </a:extLst>
          </p:cNvPr>
          <p:cNvSpPr/>
          <p:nvPr/>
        </p:nvSpPr>
        <p:spPr>
          <a:xfrm>
            <a:off x="276545" y="2286000"/>
            <a:ext cx="3666805" cy="38100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ontent Placeholder 2">
            <a:extLst>
              <a:ext uri="{FF2B5EF4-FFF2-40B4-BE49-F238E27FC236}">
                <a16:creationId xmlns:a16="http://schemas.microsoft.com/office/drawing/2014/main" id="{70414F18-8D16-8777-EC05-F443DD8857C4}"/>
              </a:ext>
            </a:extLst>
          </p:cNvPr>
          <p:cNvSpPr txBox="1">
            <a:spLocks/>
          </p:cNvSpPr>
          <p:nvPr/>
        </p:nvSpPr>
        <p:spPr>
          <a:xfrm>
            <a:off x="236164" y="982060"/>
            <a:ext cx="9756601" cy="54603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500" dirty="0">
                <a:solidFill>
                  <a:schemeClr val="accent4">
                    <a:lumMod val="20000"/>
                    <a:lumOff val="80000"/>
                  </a:schemeClr>
                </a:solidFill>
                <a:latin typeface="Helvetica Light" panose="020B0403020202020204" pitchFamily="34" charset="0"/>
              </a:rPr>
              <a:t>Studying A Level Fashion (Textile Design) can help you develop a broad and useful range of skills including:</a:t>
            </a:r>
          </a:p>
          <a:p>
            <a:pPr fontAlgn="ctr"/>
            <a:r>
              <a:rPr lang="en-GB" sz="1500" dirty="0">
                <a:solidFill>
                  <a:schemeClr val="accent4">
                    <a:lumMod val="20000"/>
                    <a:lumOff val="80000"/>
                  </a:schemeClr>
                </a:solidFill>
                <a:latin typeface="Helvetica Light" panose="020B0403020202020204" pitchFamily="34" charset="0"/>
              </a:rPr>
              <a:t>Creative problem-solving: You'll learn how to develop creative solutions to problems;</a:t>
            </a:r>
          </a:p>
          <a:p>
            <a:pPr fontAlgn="ctr"/>
            <a:r>
              <a:rPr lang="en-GB" sz="1500" dirty="0">
                <a:solidFill>
                  <a:schemeClr val="accent4">
                    <a:lumMod val="20000"/>
                    <a:lumOff val="80000"/>
                  </a:schemeClr>
                </a:solidFill>
                <a:latin typeface="Helvetica Light" panose="020B0403020202020204" pitchFamily="34" charset="0"/>
              </a:rPr>
              <a:t>Observational skills: You'll learn how to observe the world around you;</a:t>
            </a:r>
          </a:p>
          <a:p>
            <a:pPr fontAlgn="ctr"/>
            <a:r>
              <a:rPr lang="en-GB" sz="1500" dirty="0">
                <a:solidFill>
                  <a:schemeClr val="accent4">
                    <a:lumMod val="20000"/>
                    <a:lumOff val="80000"/>
                  </a:schemeClr>
                </a:solidFill>
                <a:latin typeface="Helvetica Light" panose="020B0403020202020204" pitchFamily="34" charset="0"/>
              </a:rPr>
              <a:t>Thinking outside the box: You'll learn how to challenge your perceptions and come up with innovative ideas;</a:t>
            </a:r>
          </a:p>
          <a:p>
            <a:pPr fontAlgn="ctr"/>
            <a:r>
              <a:rPr lang="en-GB" sz="1500" dirty="0">
                <a:solidFill>
                  <a:schemeClr val="accent4">
                    <a:lumMod val="20000"/>
                    <a:lumOff val="80000"/>
                  </a:schemeClr>
                </a:solidFill>
                <a:latin typeface="Helvetica Light" panose="020B0403020202020204" pitchFamily="34" charset="0"/>
              </a:rPr>
              <a:t>Research skills: You'll learn how to research and develop ideas;</a:t>
            </a:r>
          </a:p>
          <a:p>
            <a:pPr fontAlgn="ctr"/>
            <a:r>
              <a:rPr lang="en-GB" sz="1500" dirty="0">
                <a:solidFill>
                  <a:schemeClr val="accent4">
                    <a:lumMod val="20000"/>
                    <a:lumOff val="80000"/>
                  </a:schemeClr>
                </a:solidFill>
                <a:latin typeface="Helvetica Light" panose="020B0403020202020204" pitchFamily="34" charset="0"/>
              </a:rPr>
              <a:t>Critical thinking: You'll learn how to develop critical opinions and demonstrate critical understanding;</a:t>
            </a:r>
          </a:p>
          <a:p>
            <a:r>
              <a:rPr lang="en-GB" sz="1500" dirty="0">
                <a:solidFill>
                  <a:schemeClr val="accent4">
                    <a:lumMod val="20000"/>
                    <a:lumOff val="80000"/>
                  </a:schemeClr>
                </a:solidFill>
                <a:latin typeface="Helvetica Light" panose="020B0403020202020204" pitchFamily="34" charset="0"/>
              </a:rPr>
              <a:t>Communication skills: You'll learn how to communicate your ideas visually and relate your work to other materials;</a:t>
            </a:r>
          </a:p>
          <a:p>
            <a:r>
              <a:rPr lang="en-GB" sz="1500" dirty="0">
                <a:solidFill>
                  <a:schemeClr val="accent4">
                    <a:lumMod val="20000"/>
                    <a:lumOff val="80000"/>
                  </a:schemeClr>
                </a:solidFill>
                <a:latin typeface="Helvetica Light" panose="020B0403020202020204" pitchFamily="34" charset="0"/>
              </a:rPr>
              <a:t>Time management: You’ll learn how to create a sustained and substantial portfolio over time;</a:t>
            </a:r>
          </a:p>
          <a:p>
            <a:r>
              <a:rPr lang="en-GB" sz="1500" dirty="0">
                <a:solidFill>
                  <a:schemeClr val="accent4">
                    <a:lumMod val="20000"/>
                    <a:lumOff val="80000"/>
                  </a:schemeClr>
                </a:solidFill>
                <a:latin typeface="Helvetica Light" panose="020B0403020202020204" pitchFamily="34" charset="0"/>
              </a:rPr>
              <a:t>Confidence: You’ll undertake extensive and sustained exploration of selected techniques, materials, media and processes;</a:t>
            </a:r>
          </a:p>
          <a:p>
            <a:r>
              <a:rPr lang="en-GB" sz="1500" dirty="0">
                <a:solidFill>
                  <a:schemeClr val="accent4">
                    <a:lumMod val="20000"/>
                    <a:lumOff val="80000"/>
                  </a:schemeClr>
                </a:solidFill>
                <a:latin typeface="Helvetica Light" panose="020B0403020202020204" pitchFamily="34" charset="0"/>
              </a:rPr>
              <a:t>Technical skill: You’ll develop advanced skills with selected techniques, materials, media and processes;</a:t>
            </a:r>
          </a:p>
          <a:p>
            <a:r>
              <a:rPr lang="en-GB" sz="1500" dirty="0">
                <a:solidFill>
                  <a:schemeClr val="accent4">
                    <a:lumMod val="20000"/>
                    <a:lumOff val="80000"/>
                  </a:schemeClr>
                </a:solidFill>
                <a:latin typeface="Helvetica Light" panose="020B0403020202020204" pitchFamily="34" charset="0"/>
              </a:rPr>
              <a:t>Reflection and self-awareness: You’ll develop the ability to review and refine work as it develops;</a:t>
            </a:r>
          </a:p>
          <a:p>
            <a:r>
              <a:rPr lang="en-GB" sz="1500" dirty="0">
                <a:solidFill>
                  <a:schemeClr val="accent4">
                    <a:lumMod val="20000"/>
                    <a:lumOff val="80000"/>
                  </a:schemeClr>
                </a:solidFill>
                <a:latin typeface="Helvetica Light" panose="020B0403020202020204" pitchFamily="34" charset="0"/>
              </a:rPr>
              <a:t>Literacy skills: You’ll focus on the quality of written communication and the use of specialist vocabulary, developing the ability to structure a written response and make connections between visual and other elements;</a:t>
            </a:r>
          </a:p>
          <a:p>
            <a:r>
              <a:rPr lang="en-GB" sz="1500" dirty="0">
                <a:solidFill>
                  <a:schemeClr val="accent4">
                    <a:lumMod val="20000"/>
                    <a:lumOff val="80000"/>
                  </a:schemeClr>
                </a:solidFill>
                <a:latin typeface="Helvetica Light" panose="020B0403020202020204" pitchFamily="34" charset="0"/>
              </a:rPr>
              <a:t>Presentation skills: You’ll develop the ability to select, organise and present work to meet all Assessment Objectives of the A Level course.</a:t>
            </a:r>
          </a:p>
        </p:txBody>
      </p:sp>
    </p:spTree>
    <p:extLst>
      <p:ext uri="{BB962C8B-B14F-4D97-AF65-F5344CB8AC3E}">
        <p14:creationId xmlns:p14="http://schemas.microsoft.com/office/powerpoint/2010/main" val="3858018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pink flower&#10;&#10;Description automatically generated">
            <a:extLst>
              <a:ext uri="{FF2B5EF4-FFF2-40B4-BE49-F238E27FC236}">
                <a16:creationId xmlns:a16="http://schemas.microsoft.com/office/drawing/2014/main" id="{280B56E6-0A75-AF9B-03FD-2B595F5B7C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344400" cy="8229600"/>
          </a:xfrm>
          <a:prstGeom prst="rect">
            <a:avLst/>
          </a:prstGeom>
        </p:spPr>
      </p:pic>
      <p:sp>
        <p:nvSpPr>
          <p:cNvPr id="2" name="Title 1">
            <a:extLst>
              <a:ext uri="{FF2B5EF4-FFF2-40B4-BE49-F238E27FC236}">
                <a16:creationId xmlns:a16="http://schemas.microsoft.com/office/drawing/2014/main" id="{7C54E3B3-8181-664C-20D2-A5333836D681}"/>
              </a:ext>
            </a:extLst>
          </p:cNvPr>
          <p:cNvSpPr>
            <a:spLocks noGrp="1"/>
          </p:cNvSpPr>
          <p:nvPr>
            <p:ph type="title"/>
          </p:nvPr>
        </p:nvSpPr>
        <p:spPr>
          <a:xfrm>
            <a:off x="394039" y="0"/>
            <a:ext cx="11403921" cy="1325563"/>
          </a:xfrm>
        </p:spPr>
        <p:txBody>
          <a:bodyPr>
            <a:normAutofit fontScale="90000"/>
          </a:bodyPr>
          <a:lstStyle/>
          <a:p>
            <a:r>
              <a:rPr lang="en-GB" dirty="0">
                <a:solidFill>
                  <a:srgbClr val="FFE7F5"/>
                </a:solidFill>
                <a:latin typeface="Helvetica" pitchFamily="2" charset="0"/>
              </a:rPr>
              <a:t>Subject content – first year of study </a:t>
            </a:r>
            <a:br>
              <a:rPr lang="en-GB" dirty="0">
                <a:solidFill>
                  <a:srgbClr val="FFE7F5"/>
                </a:solidFill>
                <a:latin typeface="Helvetica" pitchFamily="2" charset="0"/>
              </a:rPr>
            </a:br>
            <a:r>
              <a:rPr lang="en-GB" dirty="0">
                <a:solidFill>
                  <a:srgbClr val="FFE7F5"/>
                </a:solidFill>
                <a:latin typeface="Helvetica" pitchFamily="2" charset="0"/>
              </a:rPr>
              <a:t>A Level Textile Design (H604, OCR exam board) </a:t>
            </a:r>
          </a:p>
        </p:txBody>
      </p:sp>
      <p:sp>
        <p:nvSpPr>
          <p:cNvPr id="3" name="Content Placeholder 2">
            <a:extLst>
              <a:ext uri="{FF2B5EF4-FFF2-40B4-BE49-F238E27FC236}">
                <a16:creationId xmlns:a16="http://schemas.microsoft.com/office/drawing/2014/main" id="{045EDA28-D48A-E576-9E96-A5A2F161FCA8}"/>
              </a:ext>
            </a:extLst>
          </p:cNvPr>
          <p:cNvSpPr>
            <a:spLocks noGrp="1"/>
          </p:cNvSpPr>
          <p:nvPr>
            <p:ph idx="1"/>
          </p:nvPr>
        </p:nvSpPr>
        <p:spPr>
          <a:xfrm>
            <a:off x="296111" y="1641765"/>
            <a:ext cx="4566833" cy="5032375"/>
          </a:xfrm>
        </p:spPr>
        <p:txBody>
          <a:bodyPr>
            <a:normAutofit/>
          </a:bodyPr>
          <a:lstStyle/>
          <a:p>
            <a:pPr marL="0" indent="0">
              <a:buNone/>
            </a:pPr>
            <a:r>
              <a:rPr lang="en-GB" sz="2400" u="sng" dirty="0">
                <a:solidFill>
                  <a:srgbClr val="FFEAE0"/>
                </a:solidFill>
                <a:latin typeface="Helvetica" pitchFamily="2" charset="0"/>
              </a:rPr>
              <a:t>September – January </a:t>
            </a:r>
          </a:p>
          <a:p>
            <a:pPr marL="0" indent="0">
              <a:buNone/>
            </a:pPr>
            <a:r>
              <a:rPr lang="en-GB" sz="2400" dirty="0">
                <a:solidFill>
                  <a:srgbClr val="FFEAE0"/>
                </a:solidFill>
                <a:latin typeface="Helvetica Light" panose="020B0403020202020204" pitchFamily="34" charset="0"/>
              </a:rPr>
              <a:t>Developing Skills course </a:t>
            </a:r>
          </a:p>
          <a:p>
            <a:pPr marL="0" indent="0">
              <a:buNone/>
            </a:pPr>
            <a:r>
              <a:rPr lang="en-GB" sz="2400" dirty="0">
                <a:solidFill>
                  <a:srgbClr val="FFEAE0"/>
                </a:solidFill>
                <a:latin typeface="Helvetica Light" panose="020B0403020202020204" pitchFamily="34" charset="0"/>
              </a:rPr>
              <a:t>Not formally assessed</a:t>
            </a:r>
          </a:p>
          <a:p>
            <a:pPr marL="0" indent="0">
              <a:buNone/>
            </a:pPr>
            <a:r>
              <a:rPr lang="en-GB" sz="2400" dirty="0">
                <a:solidFill>
                  <a:srgbClr val="FFEAE0"/>
                </a:solidFill>
                <a:latin typeface="Helvetica Light" panose="020B0403020202020204" pitchFamily="34" charset="0"/>
              </a:rPr>
              <a:t>Topics include:  </a:t>
            </a:r>
          </a:p>
          <a:p>
            <a:r>
              <a:rPr lang="en-GB" sz="2400" dirty="0">
                <a:solidFill>
                  <a:srgbClr val="FFEAE0"/>
                </a:solidFill>
                <a:latin typeface="Helvetica Light" panose="020B0403020202020204" pitchFamily="34" charset="0"/>
              </a:rPr>
              <a:t>Pattern cutting; </a:t>
            </a:r>
          </a:p>
          <a:p>
            <a:r>
              <a:rPr lang="en-GB" sz="2400" dirty="0">
                <a:solidFill>
                  <a:srgbClr val="FFEAE0"/>
                </a:solidFill>
                <a:latin typeface="Helvetica Light" panose="020B0403020202020204" pitchFamily="34" charset="0"/>
              </a:rPr>
              <a:t>Fabric dyeing and printing;</a:t>
            </a:r>
          </a:p>
          <a:p>
            <a:r>
              <a:rPr lang="en-GB" sz="2400" dirty="0">
                <a:solidFill>
                  <a:srgbClr val="FFEAE0"/>
                </a:solidFill>
                <a:latin typeface="Helvetica Light" panose="020B0403020202020204" pitchFamily="34" charset="0"/>
              </a:rPr>
              <a:t>Hand and machine sewing;</a:t>
            </a:r>
          </a:p>
          <a:p>
            <a:r>
              <a:rPr lang="en-GB" sz="2400" dirty="0">
                <a:solidFill>
                  <a:srgbClr val="FFEAE0"/>
                </a:solidFill>
                <a:latin typeface="Helvetica Light" panose="020B0403020202020204" pitchFamily="34" charset="0"/>
              </a:rPr>
              <a:t>Fabric manipulation;</a:t>
            </a:r>
          </a:p>
          <a:p>
            <a:r>
              <a:rPr lang="en-GB" sz="2400" dirty="0">
                <a:solidFill>
                  <a:srgbClr val="FFEAE0"/>
                </a:solidFill>
                <a:latin typeface="Helvetica Light" panose="020B0403020202020204" pitchFamily="34" charset="0"/>
              </a:rPr>
              <a:t>Yarn-based techniques;</a:t>
            </a:r>
          </a:p>
          <a:p>
            <a:r>
              <a:rPr lang="en-GB" sz="2400" dirty="0">
                <a:solidFill>
                  <a:srgbClr val="FFEAE0"/>
                </a:solidFill>
                <a:latin typeface="Helvetica Light" panose="020B0403020202020204" pitchFamily="34" charset="0"/>
              </a:rPr>
              <a:t>Embellishment;</a:t>
            </a:r>
          </a:p>
          <a:p>
            <a:r>
              <a:rPr lang="en-GB" sz="2400" dirty="0">
                <a:solidFill>
                  <a:srgbClr val="FFEAE0"/>
                </a:solidFill>
                <a:latin typeface="Helvetica Light" panose="020B0403020202020204" pitchFamily="34" charset="0"/>
              </a:rPr>
              <a:t>Upcycling.</a:t>
            </a:r>
          </a:p>
        </p:txBody>
      </p:sp>
      <p:sp>
        <p:nvSpPr>
          <p:cNvPr id="4" name="Content Placeholder 2">
            <a:extLst>
              <a:ext uri="{FF2B5EF4-FFF2-40B4-BE49-F238E27FC236}">
                <a16:creationId xmlns:a16="http://schemas.microsoft.com/office/drawing/2014/main" id="{8B8A5316-224A-6E8D-2C31-E5203B5D0A35}"/>
              </a:ext>
            </a:extLst>
          </p:cNvPr>
          <p:cNvSpPr txBox="1">
            <a:spLocks/>
          </p:cNvSpPr>
          <p:nvPr/>
        </p:nvSpPr>
        <p:spPr>
          <a:xfrm>
            <a:off x="5159055" y="1651723"/>
            <a:ext cx="6396598"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u="sng" dirty="0">
                <a:solidFill>
                  <a:srgbClr val="FFEAE0"/>
                </a:solidFill>
                <a:latin typeface="Helvetica" pitchFamily="2" charset="0"/>
              </a:rPr>
              <a:t>February of Year 12 – January of Year 13</a:t>
            </a:r>
          </a:p>
          <a:p>
            <a:pPr marL="0" indent="0">
              <a:buFont typeface="Arial" panose="020B0604020202020204" pitchFamily="34" charset="0"/>
              <a:buNone/>
            </a:pPr>
            <a:r>
              <a:rPr lang="en-GB" sz="2400" dirty="0">
                <a:solidFill>
                  <a:srgbClr val="FFEAE0"/>
                </a:solidFill>
                <a:latin typeface="Helvetica Light" panose="020B0403020202020204" pitchFamily="34" charset="0"/>
              </a:rPr>
              <a:t>Personal Investigation </a:t>
            </a:r>
          </a:p>
          <a:p>
            <a:pPr marL="0" indent="0">
              <a:buFont typeface="Arial" panose="020B0604020202020204" pitchFamily="34" charset="0"/>
              <a:buNone/>
            </a:pPr>
            <a:r>
              <a:rPr lang="en-GB" sz="2400" dirty="0">
                <a:solidFill>
                  <a:srgbClr val="FFEAE0"/>
                </a:solidFill>
                <a:latin typeface="Helvetica Light" panose="020B0403020202020204" pitchFamily="34" charset="0"/>
              </a:rPr>
              <a:t>Individual project</a:t>
            </a:r>
          </a:p>
          <a:p>
            <a:pPr marL="0" indent="0">
              <a:buFont typeface="Arial" panose="020B0604020202020204" pitchFamily="34" charset="0"/>
              <a:buNone/>
            </a:pPr>
            <a:r>
              <a:rPr lang="en-GB" sz="2400" dirty="0">
                <a:solidFill>
                  <a:srgbClr val="FFEAE0"/>
                </a:solidFill>
                <a:latin typeface="Helvetica Light" panose="020B0403020202020204" pitchFamily="34" charset="0"/>
              </a:rPr>
              <a:t>Students select own theme and specialisms </a:t>
            </a:r>
          </a:p>
          <a:p>
            <a:pPr marL="0" indent="0">
              <a:buFont typeface="Arial" panose="020B0604020202020204" pitchFamily="34" charset="0"/>
              <a:buNone/>
            </a:pPr>
            <a:r>
              <a:rPr lang="en-GB" sz="2400" dirty="0">
                <a:solidFill>
                  <a:srgbClr val="FFEAE0"/>
                </a:solidFill>
                <a:latin typeface="Helvetica Light" panose="020B0403020202020204" pitchFamily="34" charset="0"/>
              </a:rPr>
              <a:t>Practical portfolio of textile work in chosen specialisms</a:t>
            </a:r>
          </a:p>
          <a:p>
            <a:pPr marL="0" indent="0">
              <a:buFont typeface="Arial" panose="020B0604020202020204" pitchFamily="34" charset="0"/>
              <a:buNone/>
            </a:pPr>
            <a:r>
              <a:rPr lang="en-GB" sz="2400" dirty="0">
                <a:solidFill>
                  <a:srgbClr val="FFEAE0"/>
                </a:solidFill>
                <a:latin typeface="Helvetica Light" panose="020B0403020202020204" pitchFamily="34" charset="0"/>
              </a:rPr>
              <a:t>1000-3000 word Related Study </a:t>
            </a:r>
          </a:p>
          <a:p>
            <a:pPr marL="0" indent="0">
              <a:buFont typeface="Arial" panose="020B0604020202020204" pitchFamily="34" charset="0"/>
              <a:buNone/>
            </a:pPr>
            <a:r>
              <a:rPr lang="en-GB" sz="2400" dirty="0">
                <a:solidFill>
                  <a:srgbClr val="FFEAE0"/>
                </a:solidFill>
                <a:latin typeface="Helvetica Light" panose="020B0403020202020204" pitchFamily="34" charset="0"/>
              </a:rPr>
              <a:t>Formally assessed </a:t>
            </a:r>
          </a:p>
          <a:p>
            <a:pPr marL="0" indent="0">
              <a:buFont typeface="Arial" panose="020B0604020202020204" pitchFamily="34" charset="0"/>
              <a:buNone/>
            </a:pPr>
            <a:r>
              <a:rPr lang="en-GB" sz="2400" dirty="0">
                <a:solidFill>
                  <a:srgbClr val="FFEAE0"/>
                </a:solidFill>
                <a:latin typeface="Helvetica Light" panose="020B0403020202020204" pitchFamily="34" charset="0"/>
              </a:rPr>
              <a:t>Worth 60% of final A Level grade </a:t>
            </a:r>
          </a:p>
        </p:txBody>
      </p:sp>
    </p:spTree>
    <p:extLst>
      <p:ext uri="{BB962C8B-B14F-4D97-AF65-F5344CB8AC3E}">
        <p14:creationId xmlns:p14="http://schemas.microsoft.com/office/powerpoint/2010/main" val="1502612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lose-up of a green fabric with red flowers&#10;&#10;Description automatically generated">
            <a:extLst>
              <a:ext uri="{FF2B5EF4-FFF2-40B4-BE49-F238E27FC236}">
                <a16:creationId xmlns:a16="http://schemas.microsoft.com/office/drawing/2014/main" id="{307AC8D6-CAF2-D724-7D3E-5F6289C7B8A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04998" y="1"/>
            <a:ext cx="10286999" cy="6857999"/>
          </a:xfrm>
          <a:prstGeom prst="rect">
            <a:avLst/>
          </a:prstGeom>
        </p:spPr>
      </p:pic>
      <p:sp>
        <p:nvSpPr>
          <p:cNvPr id="3081" name="Rectangle 308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7CB3A5-3AB7-BC4A-929F-7CB7B41D01BF}"/>
              </a:ext>
            </a:extLst>
          </p:cNvPr>
          <p:cNvSpPr>
            <a:spLocks noGrp="1"/>
          </p:cNvSpPr>
          <p:nvPr>
            <p:ph type="title"/>
          </p:nvPr>
        </p:nvSpPr>
        <p:spPr>
          <a:xfrm>
            <a:off x="276843" y="175909"/>
            <a:ext cx="11485665" cy="580645"/>
          </a:xfrm>
        </p:spPr>
        <p:txBody>
          <a:bodyPr anchor="b">
            <a:noAutofit/>
          </a:bodyPr>
          <a:lstStyle/>
          <a:p>
            <a:r>
              <a:rPr lang="en-GB" sz="3600" dirty="0">
                <a:solidFill>
                  <a:srgbClr val="DDFFE9"/>
                </a:solidFill>
                <a:latin typeface="Helvetica" pitchFamily="2" charset="0"/>
              </a:rPr>
              <a:t>Where might A Level Fashion (Textile Design) lead me? </a:t>
            </a:r>
          </a:p>
        </p:txBody>
      </p:sp>
      <p:sp>
        <p:nvSpPr>
          <p:cNvPr id="3083" name="Rectangle 308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85" name="Rectangle 308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56DD2F6-420D-37ED-92C5-7DA1B2FB256B}"/>
              </a:ext>
            </a:extLst>
          </p:cNvPr>
          <p:cNvSpPr/>
          <p:nvPr/>
        </p:nvSpPr>
        <p:spPr>
          <a:xfrm>
            <a:off x="276844" y="2283347"/>
            <a:ext cx="3723656" cy="345553"/>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1E2A1B3A-38D4-10AA-B1AF-1B1D2ADC7E64}"/>
              </a:ext>
            </a:extLst>
          </p:cNvPr>
          <p:cNvSpPr>
            <a:spLocks noGrp="1"/>
          </p:cNvSpPr>
          <p:nvPr>
            <p:ph idx="1"/>
          </p:nvPr>
        </p:nvSpPr>
        <p:spPr>
          <a:xfrm>
            <a:off x="276844" y="1003667"/>
            <a:ext cx="11485664" cy="5266427"/>
          </a:xfrm>
        </p:spPr>
        <p:txBody>
          <a:bodyPr anchor="t">
            <a:noAutofit/>
          </a:bodyPr>
          <a:lstStyle/>
          <a:p>
            <a:pPr marL="0" indent="0" fontAlgn="base">
              <a:buNone/>
            </a:pPr>
            <a:r>
              <a:rPr lang="en-GB" sz="1400" u="none" strike="noStrike" dirty="0">
                <a:solidFill>
                  <a:srgbClr val="FFFBF4"/>
                </a:solidFill>
                <a:effectLst/>
                <a:latin typeface="Helvetica Light" panose="020B0403020202020204" pitchFamily="34" charset="0"/>
              </a:rPr>
              <a:t>The creative and cultural industries express and reflect the importance of creativity and culture in our society. All around us, designers create the world we inhabit and contribute to a thriving and important industry which has a vast range of exciting career options and choices. </a:t>
            </a:r>
          </a:p>
          <a:p>
            <a:pPr marL="0" indent="0" fontAlgn="base">
              <a:buNone/>
            </a:pPr>
            <a:r>
              <a:rPr lang="en-GB" sz="1400" u="none" strike="noStrike" dirty="0">
                <a:solidFill>
                  <a:srgbClr val="FFFBF4"/>
                </a:solidFill>
                <a:effectLst/>
                <a:latin typeface="Helvetica Light" panose="020B0403020202020204" pitchFamily="34" charset="0"/>
              </a:rPr>
              <a:t>A strong creative training can also develop highly valuable transferable skills, including creative ideas development, problem-solving, contextual interpretation, and visual communication, as well as organisational, presentation, and team-working skills. These skills are valued by employers in many sectors. </a:t>
            </a:r>
          </a:p>
          <a:p>
            <a:pPr marL="0" indent="0" algn="l">
              <a:buNone/>
            </a:pPr>
            <a:r>
              <a:rPr lang="en-GB" sz="1400" u="none" strike="noStrike" dirty="0">
                <a:solidFill>
                  <a:srgbClr val="FFFBF4"/>
                </a:solidFill>
                <a:effectLst/>
                <a:latin typeface="Helvetica Light" panose="020B0403020202020204" pitchFamily="34" charset="0"/>
              </a:rPr>
              <a:t>A textile and fashion design course can lead to a variety of careers in the fashion and textile industry, including:</a:t>
            </a:r>
          </a:p>
          <a:p>
            <a:pPr algn="l" fontAlgn="ctr">
              <a:buFont typeface="Arial" panose="020B0604020202020204" pitchFamily="34" charset="0"/>
              <a:buChar char="•"/>
            </a:pPr>
            <a:r>
              <a:rPr lang="en-GB" sz="1400" dirty="0">
                <a:solidFill>
                  <a:srgbClr val="FFFBF4"/>
                </a:solidFill>
                <a:latin typeface="Helvetica Light" panose="020B0403020202020204" pitchFamily="34" charset="0"/>
              </a:rPr>
              <a:t>Fashion d</a:t>
            </a:r>
            <a:r>
              <a:rPr lang="en-GB" sz="1400" u="none" strike="noStrike" dirty="0">
                <a:solidFill>
                  <a:srgbClr val="FFFBF4"/>
                </a:solidFill>
                <a:effectLst/>
                <a:latin typeface="Helvetica Light" panose="020B0403020202020204" pitchFamily="34" charset="0"/>
              </a:rPr>
              <a:t>esigner (in-house or freelance), pattern cutter, fashion stylist, fashion illustrator;</a:t>
            </a:r>
          </a:p>
          <a:p>
            <a:pPr algn="l" fontAlgn="ctr">
              <a:buFont typeface="Arial" panose="020B0604020202020204" pitchFamily="34" charset="0"/>
              <a:buChar char="•"/>
            </a:pPr>
            <a:r>
              <a:rPr lang="en-GB" sz="1400" dirty="0">
                <a:solidFill>
                  <a:srgbClr val="FFFBF4"/>
                </a:solidFill>
                <a:latin typeface="Helvetica Light" panose="020B0403020202020204" pitchFamily="34" charset="0"/>
              </a:rPr>
              <a:t>B</a:t>
            </a:r>
            <a:r>
              <a:rPr lang="en-GB" sz="1400" u="none" strike="noStrike" dirty="0">
                <a:solidFill>
                  <a:srgbClr val="FFFBF4"/>
                </a:solidFill>
                <a:effectLst/>
                <a:latin typeface="Helvetica Light" panose="020B0403020202020204" pitchFamily="34" charset="0"/>
              </a:rPr>
              <a:t>uyer: Work as a buyer  (a professional who selects and orders clothing and accessories for a company to sell to the public);</a:t>
            </a: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Visual merchandiser (a professional who designs and arranges product displays and store layouts to attract customers and increase sales);</a:t>
            </a: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Retail manager, design manager;</a:t>
            </a: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Product developer</a:t>
            </a:r>
            <a:r>
              <a:rPr lang="en-GB" sz="1400" dirty="0">
                <a:solidFill>
                  <a:srgbClr val="FFFBF4"/>
                </a:solidFill>
                <a:latin typeface="Helvetica Light" panose="020B0403020202020204" pitchFamily="34" charset="0"/>
              </a:rPr>
              <a:t> (a professional who is responsible for the creation, design and launch of new products);</a:t>
            </a:r>
            <a:endParaRPr lang="en-GB" sz="1400" u="none" strike="noStrike" dirty="0">
              <a:solidFill>
                <a:srgbClr val="FFFBF4"/>
              </a:solidFill>
              <a:effectLst/>
              <a:latin typeface="Helvetica Light" panose="020B0403020202020204" pitchFamily="34" charset="0"/>
            </a:endParaRP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Textile designer: Work for a design agency, retailer, or manufacturer, or become a freelancer;</a:t>
            </a: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Senior designer or production manager: Advance to a senior role at a design agency, retailer, or manufacturer;</a:t>
            </a: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College or university teacher: Teach textiles or art and design at a college or university; </a:t>
            </a: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Research department: Work in a research department for a company that develops technical textiles for aerospace, healthcare, or sports equipment</a:t>
            </a:r>
            <a:r>
              <a:rPr lang="en-GB" sz="1400" dirty="0">
                <a:solidFill>
                  <a:srgbClr val="FFFBF4"/>
                </a:solidFill>
                <a:latin typeface="Helvetica Light" panose="020B0403020202020204" pitchFamily="34" charset="0"/>
              </a:rPr>
              <a:t>;</a:t>
            </a:r>
            <a:endParaRPr lang="en-GB" sz="1400" u="none" strike="noStrike" dirty="0">
              <a:solidFill>
                <a:srgbClr val="FFFBF4"/>
              </a:solidFill>
              <a:effectLst/>
              <a:latin typeface="Helvetica Light" panose="020B0403020202020204" pitchFamily="34" charset="0"/>
            </a:endParaRPr>
          </a:p>
          <a:p>
            <a:pPr algn="l" fontAlgn="ctr">
              <a:buFont typeface="Arial" panose="020B0604020202020204" pitchFamily="34" charset="0"/>
              <a:buChar char="•"/>
            </a:pPr>
            <a:r>
              <a:rPr lang="en-GB" sz="1400" u="none" strike="noStrike" dirty="0">
                <a:solidFill>
                  <a:srgbClr val="FFFBF4"/>
                </a:solidFill>
                <a:effectLst/>
                <a:latin typeface="Helvetica Light" panose="020B0403020202020204" pitchFamily="34" charset="0"/>
              </a:rPr>
              <a:t>Trend forecaster or creative consultant: Work in trend forecasting or creative consultancy to help ensure products and services are relevant; </a:t>
            </a:r>
          </a:p>
          <a:p>
            <a:pPr algn="l"/>
            <a:r>
              <a:rPr lang="en-GB" sz="1400" u="none" strike="noStrike" dirty="0">
                <a:solidFill>
                  <a:srgbClr val="FFFBF4"/>
                </a:solidFill>
                <a:effectLst/>
                <a:latin typeface="Helvetica Light" panose="020B0403020202020204" pitchFamily="34" charset="0"/>
              </a:rPr>
              <a:t>Other employers of textile design graduates include small specialist design companies, interior design and decoration services, and private clients.</a:t>
            </a:r>
          </a:p>
        </p:txBody>
      </p:sp>
    </p:spTree>
    <p:extLst>
      <p:ext uri="{BB962C8B-B14F-4D97-AF65-F5344CB8AC3E}">
        <p14:creationId xmlns:p14="http://schemas.microsoft.com/office/powerpoint/2010/main" val="1081582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lose-up of a white shirt with a spider design&#10;&#10;Description automatically generated">
            <a:extLst>
              <a:ext uri="{FF2B5EF4-FFF2-40B4-BE49-F238E27FC236}">
                <a16:creationId xmlns:a16="http://schemas.microsoft.com/office/drawing/2014/main" id="{9CA4D770-CAAC-6A1C-7CA7-CAAA213C789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1259378" y="0"/>
            <a:ext cx="10946475" cy="6858000"/>
          </a:xfrm>
          <a:prstGeom prst="rect">
            <a:avLst/>
          </a:prstGeom>
        </p:spPr>
      </p:pic>
      <p:sp>
        <p:nvSpPr>
          <p:cNvPr id="23" name="Rectangle 2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F7BFFEDE-B49F-725E-1212-D4D3BC9A0C93}"/>
              </a:ext>
            </a:extLst>
          </p:cNvPr>
          <p:cNvSpPr txBox="1">
            <a:spLocks/>
          </p:cNvSpPr>
          <p:nvPr/>
        </p:nvSpPr>
        <p:spPr>
          <a:xfrm>
            <a:off x="0" y="-17303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solidFill>
                  <a:srgbClr val="FFC66E"/>
                </a:solidFill>
                <a:latin typeface="Helvetica" pitchFamily="2" charset="0"/>
              </a:rPr>
              <a:t>What students say about the course: </a:t>
            </a:r>
          </a:p>
        </p:txBody>
      </p:sp>
      <p:sp>
        <p:nvSpPr>
          <p:cNvPr id="13" name="TextBox 12">
            <a:extLst>
              <a:ext uri="{FF2B5EF4-FFF2-40B4-BE49-F238E27FC236}">
                <a16:creationId xmlns:a16="http://schemas.microsoft.com/office/drawing/2014/main" id="{A2C58BFC-FD74-B0F9-1EFB-2C2275A0FCB5}"/>
              </a:ext>
            </a:extLst>
          </p:cNvPr>
          <p:cNvSpPr txBox="1"/>
          <p:nvPr/>
        </p:nvSpPr>
        <p:spPr>
          <a:xfrm>
            <a:off x="174799" y="1124835"/>
            <a:ext cx="6392487" cy="461665"/>
          </a:xfrm>
          <a:prstGeom prst="rect">
            <a:avLst/>
          </a:prstGeom>
          <a:noFill/>
        </p:spPr>
        <p:txBody>
          <a:bodyPr wrap="square" rtlCol="0">
            <a:spAutoFit/>
          </a:bodyPr>
          <a:lstStyle/>
          <a:p>
            <a:r>
              <a:rPr lang="en-GB" sz="2400" i="1" dirty="0">
                <a:solidFill>
                  <a:srgbClr val="DDC7AE"/>
                </a:solidFill>
                <a:latin typeface="Helvetica Light Oblique" panose="020B0403020202020204" pitchFamily="34" charset="0"/>
              </a:rPr>
              <a:t>“I have always wanted to do it.”</a:t>
            </a:r>
          </a:p>
        </p:txBody>
      </p:sp>
      <p:sp>
        <p:nvSpPr>
          <p:cNvPr id="15" name="TextBox 14">
            <a:extLst>
              <a:ext uri="{FF2B5EF4-FFF2-40B4-BE49-F238E27FC236}">
                <a16:creationId xmlns:a16="http://schemas.microsoft.com/office/drawing/2014/main" id="{B2AEB22B-15B1-D8B0-1B9A-2DB678794C94}"/>
              </a:ext>
            </a:extLst>
          </p:cNvPr>
          <p:cNvSpPr txBox="1"/>
          <p:nvPr/>
        </p:nvSpPr>
        <p:spPr>
          <a:xfrm>
            <a:off x="699135" y="1733256"/>
            <a:ext cx="6392487" cy="646331"/>
          </a:xfrm>
          <a:prstGeom prst="rect">
            <a:avLst/>
          </a:prstGeom>
          <a:noFill/>
        </p:spPr>
        <p:txBody>
          <a:bodyPr wrap="square" rtlCol="0">
            <a:spAutoFit/>
          </a:bodyPr>
          <a:lstStyle/>
          <a:p>
            <a:r>
              <a:rPr lang="en-GB" dirty="0">
                <a:solidFill>
                  <a:srgbClr val="FBE9DF"/>
                </a:solidFill>
                <a:latin typeface="Helvetica" pitchFamily="2" charset="0"/>
              </a:rPr>
              <a:t>“I’ve gone from being scared of big projects to making a lot of big garments.”</a:t>
            </a:r>
          </a:p>
        </p:txBody>
      </p:sp>
      <p:sp>
        <p:nvSpPr>
          <p:cNvPr id="19" name="TextBox 18">
            <a:extLst>
              <a:ext uri="{FF2B5EF4-FFF2-40B4-BE49-F238E27FC236}">
                <a16:creationId xmlns:a16="http://schemas.microsoft.com/office/drawing/2014/main" id="{EC548B32-F390-C82E-5F6C-0B71BF2C72B8}"/>
              </a:ext>
            </a:extLst>
          </p:cNvPr>
          <p:cNvSpPr txBox="1"/>
          <p:nvPr/>
        </p:nvSpPr>
        <p:spPr>
          <a:xfrm>
            <a:off x="646072" y="3429000"/>
            <a:ext cx="6392487" cy="646331"/>
          </a:xfrm>
          <a:prstGeom prst="rect">
            <a:avLst/>
          </a:prstGeom>
          <a:noFill/>
        </p:spPr>
        <p:txBody>
          <a:bodyPr wrap="square" rtlCol="0">
            <a:spAutoFit/>
          </a:bodyPr>
          <a:lstStyle/>
          <a:p>
            <a:r>
              <a:rPr lang="en-GB" dirty="0">
                <a:solidFill>
                  <a:srgbClr val="A9BECF"/>
                </a:solidFill>
                <a:latin typeface="Helvetica" pitchFamily="2" charset="0"/>
              </a:rPr>
              <a:t>“I found having a creative outlet at Sixth Form has really helped me.”</a:t>
            </a:r>
          </a:p>
        </p:txBody>
      </p:sp>
      <p:sp>
        <p:nvSpPr>
          <p:cNvPr id="20" name="TextBox 19">
            <a:extLst>
              <a:ext uri="{FF2B5EF4-FFF2-40B4-BE49-F238E27FC236}">
                <a16:creationId xmlns:a16="http://schemas.microsoft.com/office/drawing/2014/main" id="{071443DF-C1FC-E1DA-644E-5BBF1862973E}"/>
              </a:ext>
            </a:extLst>
          </p:cNvPr>
          <p:cNvSpPr txBox="1"/>
          <p:nvPr/>
        </p:nvSpPr>
        <p:spPr>
          <a:xfrm>
            <a:off x="814359" y="4201414"/>
            <a:ext cx="7442950" cy="923330"/>
          </a:xfrm>
          <a:prstGeom prst="rect">
            <a:avLst/>
          </a:prstGeom>
          <a:noFill/>
        </p:spPr>
        <p:txBody>
          <a:bodyPr wrap="square" rtlCol="0">
            <a:spAutoFit/>
          </a:bodyPr>
          <a:lstStyle/>
          <a:p>
            <a:r>
              <a:rPr lang="en-GB" dirty="0">
                <a:solidFill>
                  <a:srgbClr val="F6C698"/>
                </a:solidFill>
                <a:latin typeface="Helvetica" pitchFamily="2" charset="0"/>
              </a:rPr>
              <a:t>“I would 100% recommend the course as the learning support and personal progress is completely different and amazing compared to other subjects.”</a:t>
            </a:r>
          </a:p>
        </p:txBody>
      </p:sp>
      <p:sp>
        <p:nvSpPr>
          <p:cNvPr id="22" name="Rectangle 21">
            <a:extLst>
              <a:ext uri="{FF2B5EF4-FFF2-40B4-BE49-F238E27FC236}">
                <a16:creationId xmlns:a16="http://schemas.microsoft.com/office/drawing/2014/main" id="{05CC17BB-0EA1-6ACD-099A-CD8FA10D41AF}"/>
              </a:ext>
            </a:extLst>
          </p:cNvPr>
          <p:cNvSpPr/>
          <p:nvPr/>
        </p:nvSpPr>
        <p:spPr>
          <a:xfrm>
            <a:off x="247650" y="2305050"/>
            <a:ext cx="3733800" cy="26697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80C388C1-0FE6-67D0-1BF8-9E3135B1F0FA}"/>
              </a:ext>
            </a:extLst>
          </p:cNvPr>
          <p:cNvSpPr txBox="1"/>
          <p:nvPr/>
        </p:nvSpPr>
        <p:spPr>
          <a:xfrm>
            <a:off x="340128" y="2458453"/>
            <a:ext cx="6392487" cy="646331"/>
          </a:xfrm>
          <a:prstGeom prst="rect">
            <a:avLst/>
          </a:prstGeom>
          <a:noFill/>
        </p:spPr>
        <p:txBody>
          <a:bodyPr wrap="square" rtlCol="0">
            <a:spAutoFit/>
          </a:bodyPr>
          <a:lstStyle/>
          <a:p>
            <a:r>
              <a:rPr lang="en-GB" dirty="0">
                <a:solidFill>
                  <a:srgbClr val="EBAC86"/>
                </a:solidFill>
                <a:latin typeface="Helvetica" pitchFamily="2" charset="0"/>
              </a:rPr>
              <a:t>“I would recommend the course 100% - there’s so much creative freedom and expression.”</a:t>
            </a:r>
          </a:p>
        </p:txBody>
      </p:sp>
      <p:sp>
        <p:nvSpPr>
          <p:cNvPr id="3" name="TextBox 2">
            <a:extLst>
              <a:ext uri="{FF2B5EF4-FFF2-40B4-BE49-F238E27FC236}">
                <a16:creationId xmlns:a16="http://schemas.microsoft.com/office/drawing/2014/main" id="{03ECB005-BB2F-29BF-F555-E412676AEE48}"/>
              </a:ext>
            </a:extLst>
          </p:cNvPr>
          <p:cNvSpPr txBox="1"/>
          <p:nvPr/>
        </p:nvSpPr>
        <p:spPr>
          <a:xfrm>
            <a:off x="174798" y="5209388"/>
            <a:ext cx="6392487" cy="461665"/>
          </a:xfrm>
          <a:prstGeom prst="rect">
            <a:avLst/>
          </a:prstGeom>
          <a:noFill/>
        </p:spPr>
        <p:txBody>
          <a:bodyPr wrap="square" rtlCol="0">
            <a:spAutoFit/>
          </a:bodyPr>
          <a:lstStyle/>
          <a:p>
            <a:r>
              <a:rPr lang="en-GB" sz="2400" i="1" dirty="0">
                <a:solidFill>
                  <a:srgbClr val="DDC7AE"/>
                </a:solidFill>
                <a:latin typeface="Helvetica Light Oblique" panose="020B0403020202020204" pitchFamily="34" charset="0"/>
              </a:rPr>
              <a:t>“I am improving my independent learning.”</a:t>
            </a:r>
          </a:p>
        </p:txBody>
      </p:sp>
      <p:sp>
        <p:nvSpPr>
          <p:cNvPr id="5" name="TextBox 4">
            <a:extLst>
              <a:ext uri="{FF2B5EF4-FFF2-40B4-BE49-F238E27FC236}">
                <a16:creationId xmlns:a16="http://schemas.microsoft.com/office/drawing/2014/main" id="{307F7414-B893-C59E-DD78-BDBD80C9B22C}"/>
              </a:ext>
            </a:extLst>
          </p:cNvPr>
          <p:cNvSpPr txBox="1"/>
          <p:nvPr/>
        </p:nvSpPr>
        <p:spPr>
          <a:xfrm>
            <a:off x="973455" y="5841384"/>
            <a:ext cx="7560945" cy="646331"/>
          </a:xfrm>
          <a:prstGeom prst="rect">
            <a:avLst/>
          </a:prstGeom>
          <a:noFill/>
        </p:spPr>
        <p:txBody>
          <a:bodyPr wrap="square" rtlCol="0">
            <a:spAutoFit/>
          </a:bodyPr>
          <a:lstStyle/>
          <a:p>
            <a:r>
              <a:rPr lang="en-GB" dirty="0">
                <a:solidFill>
                  <a:srgbClr val="FBE9DF"/>
                </a:solidFill>
                <a:latin typeface="Helvetica" pitchFamily="2" charset="0"/>
              </a:rPr>
              <a:t>“Time management, independence, practical skills and creative development will all help me in my future studies at uni.”</a:t>
            </a:r>
          </a:p>
        </p:txBody>
      </p:sp>
    </p:spTree>
    <p:extLst>
      <p:ext uri="{BB962C8B-B14F-4D97-AF65-F5344CB8AC3E}">
        <p14:creationId xmlns:p14="http://schemas.microsoft.com/office/powerpoint/2010/main" val="3075251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ress with flowers on the top&#10;&#10;Description automatically generated">
            <a:extLst>
              <a:ext uri="{FF2B5EF4-FFF2-40B4-BE49-F238E27FC236}">
                <a16:creationId xmlns:a16="http://schemas.microsoft.com/office/drawing/2014/main" id="{4F095AC9-0F3A-4BF8-CA2A-30F25669B4A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6200000">
            <a:off x="6527247" y="1143000"/>
            <a:ext cx="6858000" cy="4572000"/>
          </a:xfrm>
          <a:prstGeom prst="rect">
            <a:avLst/>
          </a:prstGeom>
        </p:spPr>
      </p:pic>
      <p:pic>
        <p:nvPicPr>
          <p:cNvPr id="6" name="Picture 5" descr="A cat looking at bubbles&#10;&#10;Description automatically generated">
            <a:extLst>
              <a:ext uri="{FF2B5EF4-FFF2-40B4-BE49-F238E27FC236}">
                <a16:creationId xmlns:a16="http://schemas.microsoft.com/office/drawing/2014/main" id="{903E8BA9-2FCE-9A35-E8D8-709DCA007655}"/>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a:off x="1257167" y="0"/>
            <a:ext cx="5507421" cy="6875007"/>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itle 1">
            <a:extLst>
              <a:ext uri="{FF2B5EF4-FFF2-40B4-BE49-F238E27FC236}">
                <a16:creationId xmlns:a16="http://schemas.microsoft.com/office/drawing/2014/main" id="{BB2B2EB5-5420-D3CF-3546-BCF9DF4A5B62}"/>
              </a:ext>
            </a:extLst>
          </p:cNvPr>
          <p:cNvSpPr>
            <a:spLocks noGrp="1"/>
          </p:cNvSpPr>
          <p:nvPr>
            <p:ph type="title"/>
          </p:nvPr>
        </p:nvSpPr>
        <p:spPr>
          <a:xfrm>
            <a:off x="419233" y="633062"/>
            <a:ext cx="10515600" cy="1325563"/>
          </a:xfrm>
        </p:spPr>
        <p:txBody>
          <a:bodyPr/>
          <a:lstStyle/>
          <a:p>
            <a:r>
              <a:rPr lang="en-GB" dirty="0">
                <a:solidFill>
                  <a:srgbClr val="0C96FF"/>
                </a:solidFill>
                <a:latin typeface="Helvetica" pitchFamily="2" charset="0"/>
              </a:rPr>
              <a:t>Assessment</a:t>
            </a:r>
            <a:r>
              <a:rPr lang="en-GB" dirty="0">
                <a:solidFill>
                  <a:srgbClr val="5E4FFF"/>
                </a:solidFill>
              </a:rPr>
              <a:t> </a:t>
            </a:r>
          </a:p>
        </p:txBody>
      </p:sp>
      <p:sp>
        <p:nvSpPr>
          <p:cNvPr id="18" name="Rectangle 17">
            <a:extLst>
              <a:ext uri="{FF2B5EF4-FFF2-40B4-BE49-F238E27FC236}">
                <a16:creationId xmlns:a16="http://schemas.microsoft.com/office/drawing/2014/main" id="{E8DE81BB-FF3E-6010-D0D1-AF6F84800F53}"/>
              </a:ext>
            </a:extLst>
          </p:cNvPr>
          <p:cNvSpPr/>
          <p:nvPr/>
        </p:nvSpPr>
        <p:spPr>
          <a:xfrm>
            <a:off x="228600" y="2321687"/>
            <a:ext cx="3657600" cy="40532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ontent Placeholder 2">
            <a:extLst>
              <a:ext uri="{FF2B5EF4-FFF2-40B4-BE49-F238E27FC236}">
                <a16:creationId xmlns:a16="http://schemas.microsoft.com/office/drawing/2014/main" id="{DB95E380-F83C-C2B0-DE4D-97FF26C84911}"/>
              </a:ext>
            </a:extLst>
          </p:cNvPr>
          <p:cNvSpPr txBox="1">
            <a:spLocks/>
          </p:cNvSpPr>
          <p:nvPr/>
        </p:nvSpPr>
        <p:spPr>
          <a:xfrm>
            <a:off x="5260779" y="1858975"/>
            <a:ext cx="5432613" cy="466146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solidFill>
                  <a:srgbClr val="CAFFFF"/>
                </a:solidFill>
              </a:rPr>
              <a:t>Component 2: Externally Set Task</a:t>
            </a:r>
          </a:p>
          <a:p>
            <a:pPr marL="0" indent="0">
              <a:buNone/>
            </a:pPr>
            <a:r>
              <a:rPr lang="en-GB" dirty="0">
                <a:solidFill>
                  <a:srgbClr val="CAFFFF"/>
                </a:solidFill>
              </a:rPr>
              <a:t>Worth 40% of the final A Level grade </a:t>
            </a:r>
          </a:p>
          <a:p>
            <a:pPr marL="0" indent="0">
              <a:buNone/>
            </a:pPr>
            <a:r>
              <a:rPr lang="en-GB" dirty="0">
                <a:solidFill>
                  <a:srgbClr val="CAFFFF"/>
                </a:solidFill>
              </a:rPr>
              <a:t>Students produce a portfolio of visual work in response to a theme set by the exam board.</a:t>
            </a:r>
          </a:p>
          <a:p>
            <a:pPr marL="0" indent="0">
              <a:buNone/>
            </a:pPr>
            <a:r>
              <a:rPr lang="en-GB" dirty="0">
                <a:solidFill>
                  <a:srgbClr val="CAFFFF"/>
                </a:solidFill>
              </a:rPr>
              <a:t>The Externally Set Task runs from February to May of Year 13.</a:t>
            </a:r>
          </a:p>
          <a:p>
            <a:pPr marL="0" indent="0">
              <a:buNone/>
            </a:pPr>
            <a:r>
              <a:rPr lang="en-GB" dirty="0">
                <a:solidFill>
                  <a:srgbClr val="CAFFFF"/>
                </a:solidFill>
              </a:rPr>
              <a:t>Students make a final personal response during a 15-hour timed examination which typically takes place at the beginning of May.</a:t>
            </a:r>
          </a:p>
        </p:txBody>
      </p:sp>
      <p:sp>
        <p:nvSpPr>
          <p:cNvPr id="15" name="Content Placeholder 2">
            <a:extLst>
              <a:ext uri="{FF2B5EF4-FFF2-40B4-BE49-F238E27FC236}">
                <a16:creationId xmlns:a16="http://schemas.microsoft.com/office/drawing/2014/main" id="{B66C23AD-8379-0765-F845-CDAC31941AFE}"/>
              </a:ext>
            </a:extLst>
          </p:cNvPr>
          <p:cNvSpPr>
            <a:spLocks noGrp="1"/>
          </p:cNvSpPr>
          <p:nvPr>
            <p:ph idx="1"/>
          </p:nvPr>
        </p:nvSpPr>
        <p:spPr>
          <a:xfrm>
            <a:off x="150831" y="1858975"/>
            <a:ext cx="5257800" cy="4351338"/>
          </a:xfrm>
        </p:spPr>
        <p:txBody>
          <a:bodyPr>
            <a:normAutofit fontScale="92500" lnSpcReduction="10000"/>
          </a:bodyPr>
          <a:lstStyle/>
          <a:p>
            <a:pPr marL="0" indent="0">
              <a:buNone/>
            </a:pPr>
            <a:r>
              <a:rPr lang="en-GB" dirty="0">
                <a:solidFill>
                  <a:srgbClr val="CAFFFF"/>
                </a:solidFill>
              </a:rPr>
              <a:t>Component 1: Practical Portfolio and Related Study (the Personal Investigation) </a:t>
            </a:r>
          </a:p>
          <a:p>
            <a:pPr marL="0" indent="0">
              <a:buNone/>
            </a:pPr>
            <a:r>
              <a:rPr lang="en-GB" dirty="0">
                <a:solidFill>
                  <a:srgbClr val="CAFFFF"/>
                </a:solidFill>
              </a:rPr>
              <a:t>Worth 60% of the final A Level grade </a:t>
            </a:r>
          </a:p>
          <a:p>
            <a:pPr marL="0" indent="0">
              <a:buNone/>
            </a:pPr>
            <a:r>
              <a:rPr lang="en-GB" dirty="0">
                <a:solidFill>
                  <a:srgbClr val="CAFFFF"/>
                </a:solidFill>
              </a:rPr>
              <a:t>Students produce a portfolio of visual work in response to a theme of their own choosing, supported by a 1000-3000 word Related Study.</a:t>
            </a:r>
          </a:p>
          <a:p>
            <a:pPr marL="0" indent="0">
              <a:buNone/>
            </a:pPr>
            <a:r>
              <a:rPr lang="en-GB" dirty="0">
                <a:solidFill>
                  <a:srgbClr val="CAFFFF"/>
                </a:solidFill>
              </a:rPr>
              <a:t>Students make a final personal response with no time limit within the duration of the project.</a:t>
            </a:r>
          </a:p>
        </p:txBody>
      </p:sp>
      <p:sp>
        <p:nvSpPr>
          <p:cNvPr id="19" name="TextBox 18">
            <a:extLst>
              <a:ext uri="{FF2B5EF4-FFF2-40B4-BE49-F238E27FC236}">
                <a16:creationId xmlns:a16="http://schemas.microsoft.com/office/drawing/2014/main" id="{EB699D7F-1DFC-7C72-71FC-88D36C35867A}"/>
              </a:ext>
            </a:extLst>
          </p:cNvPr>
          <p:cNvSpPr txBox="1"/>
          <p:nvPr/>
        </p:nvSpPr>
        <p:spPr>
          <a:xfrm>
            <a:off x="228400" y="110831"/>
            <a:ext cx="8596032" cy="369332"/>
          </a:xfrm>
          <a:prstGeom prst="rect">
            <a:avLst/>
          </a:prstGeom>
          <a:noFill/>
        </p:spPr>
        <p:txBody>
          <a:bodyPr wrap="square" rtlCol="0">
            <a:spAutoFit/>
          </a:bodyPr>
          <a:lstStyle/>
          <a:p>
            <a:r>
              <a:rPr lang="en-GB" dirty="0">
                <a:solidFill>
                  <a:srgbClr val="CAFFFF"/>
                </a:solidFill>
              </a:rPr>
              <a:t>All work is marked internally by teachers and moderated externally by the exam board. </a:t>
            </a:r>
          </a:p>
        </p:txBody>
      </p:sp>
    </p:spTree>
    <p:extLst>
      <p:ext uri="{BB962C8B-B14F-4D97-AF65-F5344CB8AC3E}">
        <p14:creationId xmlns:p14="http://schemas.microsoft.com/office/powerpoint/2010/main" val="1529072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olorful fruit&#10;&#10;Description automatically generated">
            <a:extLst>
              <a:ext uri="{FF2B5EF4-FFF2-40B4-BE49-F238E27FC236}">
                <a16:creationId xmlns:a16="http://schemas.microsoft.com/office/drawing/2014/main" id="{B71BCD2C-8B95-82EC-0282-844751AAAFB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6200000">
            <a:off x="2987508" y="1803326"/>
            <a:ext cx="11205867" cy="7470578"/>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881E6C-689C-F02A-D1D2-48DF66C734A5}"/>
              </a:ext>
            </a:extLst>
          </p:cNvPr>
          <p:cNvSpPr>
            <a:spLocks noGrp="1"/>
          </p:cNvSpPr>
          <p:nvPr>
            <p:ph type="title"/>
          </p:nvPr>
        </p:nvSpPr>
        <p:spPr>
          <a:xfrm>
            <a:off x="291084" y="692659"/>
            <a:ext cx="3438144" cy="1124712"/>
          </a:xfrm>
        </p:spPr>
        <p:txBody>
          <a:bodyPr anchor="b">
            <a:normAutofit/>
          </a:bodyPr>
          <a:lstStyle/>
          <a:p>
            <a:r>
              <a:rPr lang="en-GB" dirty="0">
                <a:solidFill>
                  <a:srgbClr val="E35660"/>
                </a:solidFill>
                <a:latin typeface="Helvetica" pitchFamily="2" charset="0"/>
              </a:rPr>
              <a:t>Finally…</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A163BD1-C5E4-0B88-7B5E-53131F1817D5}"/>
              </a:ext>
            </a:extLst>
          </p:cNvPr>
          <p:cNvSpPr/>
          <p:nvPr/>
        </p:nvSpPr>
        <p:spPr>
          <a:xfrm>
            <a:off x="291084" y="2266950"/>
            <a:ext cx="3728466" cy="451104"/>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50A12692-F569-4A3C-973C-C8AB2C909CA8}"/>
              </a:ext>
            </a:extLst>
          </p:cNvPr>
          <p:cNvSpPr>
            <a:spLocks noGrp="1"/>
          </p:cNvSpPr>
          <p:nvPr>
            <p:ph idx="1"/>
          </p:nvPr>
        </p:nvSpPr>
        <p:spPr>
          <a:xfrm>
            <a:off x="341359" y="2010007"/>
            <a:ext cx="7970019" cy="4155334"/>
          </a:xfrm>
        </p:spPr>
        <p:txBody>
          <a:bodyPr anchor="t">
            <a:noAutofit/>
          </a:bodyPr>
          <a:lstStyle/>
          <a:p>
            <a:pPr marL="0" indent="0" fontAlgn="ctr">
              <a:buNone/>
            </a:pPr>
            <a:r>
              <a:rPr lang="en-GB" sz="2000" dirty="0">
                <a:solidFill>
                  <a:srgbClr val="F8C8D2"/>
                </a:solidFill>
                <a:effectLst/>
                <a:latin typeface="Helvetica" pitchFamily="2" charset="0"/>
              </a:rPr>
              <a:t>A Level Fashion / Textile Design can be a rewarding and enriching experience that can help you develop your creativity, confidence, and knowledge.</a:t>
            </a:r>
          </a:p>
          <a:p>
            <a:pPr marL="0" indent="0" fontAlgn="ctr">
              <a:buNone/>
            </a:pPr>
            <a:r>
              <a:rPr lang="en-GB" sz="2000" dirty="0">
                <a:solidFill>
                  <a:srgbClr val="F8C8D2"/>
                </a:solidFill>
                <a:effectLst/>
                <a:latin typeface="Helvetica" pitchFamily="2" charset="0"/>
              </a:rPr>
              <a:t>It can prepare you for studying other creative disciplines and future careers in a wide range of fields. </a:t>
            </a:r>
          </a:p>
          <a:p>
            <a:pPr marL="0" indent="0" fontAlgn="ctr">
              <a:buNone/>
            </a:pPr>
            <a:r>
              <a:rPr lang="en-GB" sz="2000" dirty="0">
                <a:solidFill>
                  <a:srgbClr val="F8C8D2"/>
                </a:solidFill>
                <a:effectLst/>
                <a:latin typeface="Helvetica" pitchFamily="2" charset="0"/>
              </a:rPr>
              <a:t>It’s important to understand that this subject can be time-consuming and you will get the most out of it if you are passionate about </a:t>
            </a:r>
            <a:r>
              <a:rPr lang="en-GB" sz="2000" dirty="0">
                <a:solidFill>
                  <a:srgbClr val="F8C8D2"/>
                </a:solidFill>
                <a:latin typeface="Helvetica" pitchFamily="2" charset="0"/>
              </a:rPr>
              <a:t>developing your skills with textile techniques</a:t>
            </a:r>
            <a:r>
              <a:rPr lang="en-GB" sz="2000" dirty="0">
                <a:solidFill>
                  <a:srgbClr val="F8C8D2"/>
                </a:solidFill>
                <a:effectLst/>
                <a:latin typeface="Helvetica" pitchFamily="2" charset="0"/>
              </a:rPr>
              <a:t>. </a:t>
            </a:r>
          </a:p>
          <a:p>
            <a:pPr marL="0" indent="0">
              <a:buNone/>
            </a:pPr>
            <a:r>
              <a:rPr lang="en-GB" sz="2000" dirty="0">
                <a:solidFill>
                  <a:srgbClr val="F8C8D2"/>
                </a:solidFill>
                <a:latin typeface="Helvetica" pitchFamily="2" charset="0"/>
              </a:rPr>
              <a:t>Many students make huge progress throughout the course, both in terms of their practical skills and their knowledge and understanding of where their work ‘fits’ in the world and how they relate to it. </a:t>
            </a:r>
          </a:p>
          <a:p>
            <a:pPr marL="0" indent="0">
              <a:buNone/>
            </a:pPr>
            <a:r>
              <a:rPr lang="en-GB" sz="2000" dirty="0">
                <a:solidFill>
                  <a:srgbClr val="F8C8D2"/>
                </a:solidFill>
                <a:latin typeface="Helvetica" pitchFamily="2" charset="0"/>
              </a:rPr>
              <a:t>We hope you’ll consider joining us! </a:t>
            </a:r>
            <a:br>
              <a:rPr lang="en-GB" sz="2000" dirty="0">
                <a:solidFill>
                  <a:srgbClr val="F8C8D2"/>
                </a:solidFill>
                <a:latin typeface="Helvetica" pitchFamily="2" charset="0"/>
              </a:rPr>
            </a:br>
            <a:endParaRPr lang="en-GB" sz="2000" dirty="0">
              <a:solidFill>
                <a:srgbClr val="F8C8D2"/>
              </a:solidFill>
              <a:latin typeface="Helvetica" pitchFamily="2" charset="0"/>
            </a:endParaRPr>
          </a:p>
        </p:txBody>
      </p:sp>
    </p:spTree>
    <p:extLst>
      <p:ext uri="{BB962C8B-B14F-4D97-AF65-F5344CB8AC3E}">
        <p14:creationId xmlns:p14="http://schemas.microsoft.com/office/powerpoint/2010/main" val="840877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348</TotalTime>
  <Words>1704</Words>
  <Application>Microsoft Office PowerPoint</Application>
  <PresentationFormat>Widescreen</PresentationFormat>
  <Paragraphs>100</Paragraphs>
  <Slides>9</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DengXian</vt:lpstr>
      <vt:lpstr>Arial</vt:lpstr>
      <vt:lpstr>Calibri</vt:lpstr>
      <vt:lpstr>Calibri Light</vt:lpstr>
      <vt:lpstr>Helvetica</vt:lpstr>
      <vt:lpstr>Helvetica Light</vt:lpstr>
      <vt:lpstr>Helvetica Light Oblique</vt:lpstr>
      <vt:lpstr>Times New Roman</vt:lpstr>
      <vt:lpstr>Office Theme</vt:lpstr>
      <vt:lpstr>Fashion / Textile Design A Level </vt:lpstr>
      <vt:lpstr>What is Fashion / Textile Design?  What will I study?</vt:lpstr>
      <vt:lpstr>Why study Fashion (Textile Design)? </vt:lpstr>
      <vt:lpstr>PowerPoint Presentation</vt:lpstr>
      <vt:lpstr>Subject content – first year of study  A Level Textile Design (H604, OCR exam board) </vt:lpstr>
      <vt:lpstr>Where might A Level Fashion (Textile Design) lead me? </vt:lpstr>
      <vt:lpstr>PowerPoint Presentation</vt:lpstr>
      <vt:lpstr>Assessment </vt:lpstr>
      <vt:lpstr>Finally…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Fine Art A Level </dc:title>
  <dc:creator>Sara Maltman</dc:creator>
  <cp:lastModifiedBy>Greg Gilbey</cp:lastModifiedBy>
  <cp:revision>29</cp:revision>
  <dcterms:created xsi:type="dcterms:W3CDTF">2024-11-02T19:57:40Z</dcterms:created>
  <dcterms:modified xsi:type="dcterms:W3CDTF">2024-11-17T11:44:10Z</dcterms:modified>
</cp:coreProperties>
</file>