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57" r:id="rId3"/>
    <p:sldId id="261" r:id="rId4"/>
    <p:sldId id="262" r:id="rId5"/>
    <p:sldId id="263" r:id="rId6"/>
    <p:sldId id="260" r:id="rId7"/>
    <p:sldId id="268" r:id="rId8"/>
    <p:sldId id="264" r:id="rId9"/>
    <p:sldId id="265" r:id="rId10"/>
    <p:sldId id="266" r:id="rId11"/>
    <p:sldId id="270" r:id="rId12"/>
    <p:sldId id="271" r:id="rId13"/>
    <p:sldId id="27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265" autoAdjust="0"/>
    <p:restoredTop sz="94660"/>
  </p:normalViewPr>
  <p:slideViewPr>
    <p:cSldViewPr snapToGrid="0">
      <p:cViewPr>
        <p:scale>
          <a:sx n="75" d="100"/>
          <a:sy n="75" d="100"/>
        </p:scale>
        <p:origin x="1085" y="3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2782EF-6740-4F9D-975E-A947BE52E388}" type="datetimeFigureOut">
              <a:rPr lang="en-GB" smtClean="0"/>
              <a:t>17/11/2024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3600698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2782EF-6740-4F9D-975E-A947BE52E388}" type="datetimeFigureOut">
              <a:rPr lang="en-GB" smtClean="0"/>
              <a:t>17/11/2024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3105304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B2782EF-6740-4F9D-975E-A947BE52E388}" type="datetimeFigureOut">
              <a:rPr lang="en-GB" smtClean="0"/>
              <a:t>17/11/2024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1905036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2782EF-6740-4F9D-975E-A947BE52E388}" type="datetimeFigureOut">
              <a:rPr lang="en-GB" smtClean="0"/>
              <a:t>17/11/2024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3160392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2782EF-6740-4F9D-975E-A947BE52E388}" type="datetimeFigureOut">
              <a:rPr lang="en-GB" smtClean="0"/>
              <a:t>17/11/2024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919214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2782EF-6740-4F9D-975E-A947BE52E388}" type="datetimeFigureOut">
              <a:rPr lang="en-GB" smtClean="0"/>
              <a:t>17/11/2024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376502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2782EF-6740-4F9D-975E-A947BE52E388}" type="datetimeFigureOut">
              <a:rPr lang="en-GB" smtClean="0"/>
              <a:t>17/11/2024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166828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2782EF-6740-4F9D-975E-A947BE52E388}" type="datetimeFigureOut">
              <a:rPr lang="en-GB" smtClean="0"/>
              <a:t>17/11/2024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2632296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2782EF-6740-4F9D-975E-A947BE52E388}" type="datetimeFigureOut">
              <a:rPr lang="en-GB" smtClean="0"/>
              <a:t>17/11/2024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102831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2782EF-6740-4F9D-975E-A947BE52E388}" type="datetimeFigureOut">
              <a:rPr lang="en-GB" smtClean="0"/>
              <a:t>17/11/2024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2784802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2782EF-6740-4F9D-975E-A947BE52E388}" type="datetimeFigureOut">
              <a:rPr lang="en-GB" smtClean="0"/>
              <a:t>17/11/2024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703D30-621E-46B3-846C-715619E46213}" type="slidenum">
              <a:rPr lang="en-GB" smtClean="0"/>
              <a:t>‹#›</a:t>
            </a:fld>
            <a:endParaRPr lang="en-GB"/>
          </a:p>
        </p:txBody>
      </p:sp>
    </p:spTree>
    <p:extLst>
      <p:ext uri="{BB962C8B-B14F-4D97-AF65-F5344CB8AC3E}">
        <p14:creationId xmlns:p14="http://schemas.microsoft.com/office/powerpoint/2010/main" val="377306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782EF-6740-4F9D-975E-A947BE52E388}" type="datetimeFigureOut">
              <a:rPr lang="en-GB" smtClean="0"/>
              <a:t>17/11/2024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03D30-621E-46B3-846C-715619E46213}" type="slidenum">
              <a:rPr lang="en-GB" smtClean="0"/>
              <a:t>‹#›</a:t>
            </a:fld>
            <a:endParaRPr lang="en-GB"/>
          </a:p>
        </p:txBody>
      </p:sp>
    </p:spTree>
    <p:extLst>
      <p:ext uri="{BB962C8B-B14F-4D97-AF65-F5344CB8AC3E}">
        <p14:creationId xmlns:p14="http://schemas.microsoft.com/office/powerpoint/2010/main" val="38945774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DFB6-C7B9-4604-B1F7-0B203BE17CDD}"/>
              </a:ext>
            </a:extLst>
          </p:cNvPr>
          <p:cNvSpPr>
            <a:spLocks noGrp="1"/>
          </p:cNvSpPr>
          <p:nvPr>
            <p:ph type="title"/>
          </p:nvPr>
        </p:nvSpPr>
        <p:spPr>
          <a:xfrm>
            <a:off x="553149" y="220638"/>
            <a:ext cx="7886700" cy="1325563"/>
          </a:xfrm>
        </p:spPr>
        <p:txBody>
          <a:bodyPr>
            <a:normAutofit/>
          </a:bodyPr>
          <a:lstStyle/>
          <a:p>
            <a:pPr algn="ctr"/>
            <a:r>
              <a:rPr lang="en-GB" sz="3600" dirty="0">
                <a:latin typeface="Comic Sans MS" panose="030F0702030302020204" pitchFamily="66" charset="0"/>
              </a:rPr>
              <a:t>Why Study Geography at A Level?</a:t>
            </a:r>
          </a:p>
        </p:txBody>
      </p:sp>
      <p:sp>
        <p:nvSpPr>
          <p:cNvPr id="3" name="Content Placeholder 2">
            <a:extLst>
              <a:ext uri="{FF2B5EF4-FFF2-40B4-BE49-F238E27FC236}">
                <a16:creationId xmlns:a16="http://schemas.microsoft.com/office/drawing/2014/main" id="{6A34906E-9732-4144-B45E-7AC84D2790E4}"/>
              </a:ext>
            </a:extLst>
          </p:cNvPr>
          <p:cNvSpPr>
            <a:spLocks noGrp="1"/>
          </p:cNvSpPr>
          <p:nvPr>
            <p:ph idx="1"/>
          </p:nvPr>
        </p:nvSpPr>
        <p:spPr>
          <a:xfrm>
            <a:off x="628650" y="1825624"/>
            <a:ext cx="7886700" cy="4905713"/>
          </a:xfrm>
        </p:spPr>
        <p:txBody>
          <a:bodyPr>
            <a:normAutofit fontScale="47500" lnSpcReduction="20000"/>
          </a:bodyPr>
          <a:lstStyle/>
          <a:p>
            <a:pPr marL="0" indent="0">
              <a:lnSpc>
                <a:spcPct val="170000"/>
              </a:lnSpc>
              <a:buNone/>
            </a:pPr>
            <a:r>
              <a:rPr lang="en-GB" sz="3400" dirty="0">
                <a:latin typeface="Comic Sans MS" panose="030F0702030302020204" pitchFamily="66" charset="0"/>
              </a:rPr>
              <a:t>Studying Geography at A Level provides a deeper understanding of the world and how it operates. This subject helps students explore both physical environments (like rivers, coasts, and climate systems) and human geography (such as urban development, migration, and globalisation). It's a subject that combines scientific understanding with social science, helping students to make sense of the interactions between people and the planet.</a:t>
            </a:r>
          </a:p>
          <a:p>
            <a:pPr marL="0" indent="0">
              <a:lnSpc>
                <a:spcPct val="170000"/>
              </a:lnSpc>
              <a:buNone/>
            </a:pPr>
            <a:endParaRPr lang="en-GB" sz="3400" dirty="0">
              <a:latin typeface="Comic Sans MS" panose="030F0702030302020204" pitchFamily="66" charset="0"/>
            </a:endParaRPr>
          </a:p>
          <a:p>
            <a:pPr marL="0" indent="0">
              <a:lnSpc>
                <a:spcPct val="170000"/>
              </a:lnSpc>
              <a:buNone/>
            </a:pPr>
            <a:r>
              <a:rPr lang="en-GB" sz="3400" dirty="0">
                <a:latin typeface="Comic Sans MS" panose="030F0702030302020204" pitchFamily="66" charset="0"/>
              </a:rPr>
              <a:t>At A Level, Geography goes beyond the basics and challenges students to critically evaluate global issues such as climate change, resource management, and sustainability. It’s particularly relevant for students who are interested in environmental issues, travel, culture, politics, or understanding how the physical and human aspects of the world are interconnected.</a:t>
            </a:r>
          </a:p>
          <a:p>
            <a:pPr marL="0" indent="0">
              <a:buNone/>
            </a:pPr>
            <a:endParaRPr lang="en-GB" dirty="0">
              <a:latin typeface="Comic Sans MS" panose="030F0702030302020204" pitchFamily="66" charset="0"/>
            </a:endParaRPr>
          </a:p>
        </p:txBody>
      </p:sp>
      <p:sp>
        <p:nvSpPr>
          <p:cNvPr id="4" name="Freeform 20">
            <a:extLst>
              <a:ext uri="{FF2B5EF4-FFF2-40B4-BE49-F238E27FC236}">
                <a16:creationId xmlns:a16="http://schemas.microsoft.com/office/drawing/2014/main" id="{68CC0AB5-B47A-409F-A802-125F813A0006}"/>
              </a:ext>
            </a:extLst>
          </p:cNvPr>
          <p:cNvSpPr/>
          <p:nvPr/>
        </p:nvSpPr>
        <p:spPr>
          <a:xfrm>
            <a:off x="283029" y="12666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spTree>
    <p:extLst>
      <p:ext uri="{BB962C8B-B14F-4D97-AF65-F5344CB8AC3E}">
        <p14:creationId xmlns:p14="http://schemas.microsoft.com/office/powerpoint/2010/main" val="4200501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36744" y="119062"/>
            <a:ext cx="4876800" cy="6619875"/>
          </a:xfrm>
          <a:prstGeom prst="rect">
            <a:avLst/>
          </a:prstGeom>
        </p:spPr>
      </p:pic>
      <p:sp>
        <p:nvSpPr>
          <p:cNvPr id="3" name="TextBox 2">
            <a:extLst>
              <a:ext uri="{FF2B5EF4-FFF2-40B4-BE49-F238E27FC236}">
                <a16:creationId xmlns:a16="http://schemas.microsoft.com/office/drawing/2014/main" id="{B1AD5226-7C94-4086-9FAA-CC7EADF47722}"/>
              </a:ext>
            </a:extLst>
          </p:cNvPr>
          <p:cNvSpPr txBox="1"/>
          <p:nvPr/>
        </p:nvSpPr>
        <p:spPr>
          <a:xfrm>
            <a:off x="234892" y="1795244"/>
            <a:ext cx="3036814" cy="3539430"/>
          </a:xfrm>
          <a:prstGeom prst="rect">
            <a:avLst/>
          </a:prstGeom>
          <a:noFill/>
        </p:spPr>
        <p:txBody>
          <a:bodyPr wrap="square" rtlCol="0">
            <a:spAutoFit/>
          </a:bodyPr>
          <a:lstStyle/>
          <a:p>
            <a:pPr algn="ctr"/>
            <a:r>
              <a:rPr lang="en-GB" sz="3200" dirty="0">
                <a:latin typeface="Comic Sans MS" panose="030F0702030302020204" pitchFamily="66" charset="0"/>
              </a:rPr>
              <a:t>3 exams</a:t>
            </a:r>
          </a:p>
          <a:p>
            <a:pPr algn="ctr"/>
            <a:endParaRPr lang="en-GB" sz="3200" dirty="0">
              <a:latin typeface="Comic Sans MS" panose="030F0702030302020204" pitchFamily="66" charset="0"/>
            </a:endParaRPr>
          </a:p>
          <a:p>
            <a:pPr algn="ctr"/>
            <a:r>
              <a:rPr lang="en-GB" sz="3200" dirty="0">
                <a:latin typeface="Comic Sans MS" panose="030F0702030302020204" pitchFamily="66" charset="0"/>
              </a:rPr>
              <a:t> and </a:t>
            </a:r>
          </a:p>
          <a:p>
            <a:pPr algn="ctr"/>
            <a:endParaRPr lang="en-GB" sz="3200" dirty="0">
              <a:latin typeface="Comic Sans MS" panose="030F0702030302020204" pitchFamily="66" charset="0"/>
            </a:endParaRPr>
          </a:p>
          <a:p>
            <a:pPr algn="ctr"/>
            <a:r>
              <a:rPr lang="en-GB" sz="3200" dirty="0">
                <a:latin typeface="Comic Sans MS" panose="030F0702030302020204" pitchFamily="66" charset="0"/>
              </a:rPr>
              <a:t>one </a:t>
            </a:r>
          </a:p>
          <a:p>
            <a:pPr algn="ctr"/>
            <a:r>
              <a:rPr lang="en-GB" sz="3200" dirty="0">
                <a:latin typeface="Comic Sans MS" panose="030F0702030302020204" pitchFamily="66" charset="0"/>
              </a:rPr>
              <a:t>non-examined investigation</a:t>
            </a:r>
          </a:p>
        </p:txBody>
      </p:sp>
      <p:sp>
        <p:nvSpPr>
          <p:cNvPr id="4" name="Arrow: Right 3">
            <a:extLst>
              <a:ext uri="{FF2B5EF4-FFF2-40B4-BE49-F238E27FC236}">
                <a16:creationId xmlns:a16="http://schemas.microsoft.com/office/drawing/2014/main" id="{C3A9C15A-AB70-40D8-AF12-08F2A9CFCB27}"/>
              </a:ext>
            </a:extLst>
          </p:cNvPr>
          <p:cNvSpPr/>
          <p:nvPr/>
        </p:nvSpPr>
        <p:spPr>
          <a:xfrm rot="827011">
            <a:off x="3112752" y="4596584"/>
            <a:ext cx="1098527" cy="2684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Right 4">
            <a:extLst>
              <a:ext uri="{FF2B5EF4-FFF2-40B4-BE49-F238E27FC236}">
                <a16:creationId xmlns:a16="http://schemas.microsoft.com/office/drawing/2014/main" id="{0CFFAB91-3B67-4ECE-B310-82520FE096F0}"/>
              </a:ext>
            </a:extLst>
          </p:cNvPr>
          <p:cNvSpPr/>
          <p:nvPr/>
        </p:nvSpPr>
        <p:spPr>
          <a:xfrm rot="20457420">
            <a:off x="2659925" y="1571380"/>
            <a:ext cx="1592232" cy="2684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Right 5">
            <a:extLst>
              <a:ext uri="{FF2B5EF4-FFF2-40B4-BE49-F238E27FC236}">
                <a16:creationId xmlns:a16="http://schemas.microsoft.com/office/drawing/2014/main" id="{759E1119-8940-417A-8FDE-59A0C3CCE59F}"/>
              </a:ext>
            </a:extLst>
          </p:cNvPr>
          <p:cNvSpPr/>
          <p:nvPr/>
        </p:nvSpPr>
        <p:spPr>
          <a:xfrm rot="1656150">
            <a:off x="2605576" y="2617382"/>
            <a:ext cx="1732969" cy="2684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CC54CD8B-43BD-4D81-ACCC-97153D22025A}"/>
              </a:ext>
            </a:extLst>
          </p:cNvPr>
          <p:cNvSpPr/>
          <p:nvPr/>
        </p:nvSpPr>
        <p:spPr>
          <a:xfrm>
            <a:off x="2771551" y="2018449"/>
            <a:ext cx="1530565" cy="2684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6388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211125"/>
          </a:xfrm>
        </p:spPr>
        <p:txBody>
          <a:bodyPr>
            <a:normAutofit/>
          </a:bodyPr>
          <a:lstStyle/>
          <a:p>
            <a:pPr algn="ctr"/>
            <a:r>
              <a:rPr lang="en-GB" sz="4000" dirty="0">
                <a:latin typeface="Comic Sans MS" panose="030F0702030302020204" pitchFamily="66" charset="0"/>
              </a:rPr>
              <a:t>Physical Systems – Landscape Systems</a:t>
            </a:r>
          </a:p>
        </p:txBody>
      </p:sp>
      <p:sp>
        <p:nvSpPr>
          <p:cNvPr id="3" name="Content Placeholder 2"/>
          <p:cNvSpPr>
            <a:spLocks noGrp="1"/>
          </p:cNvSpPr>
          <p:nvPr>
            <p:ph idx="1"/>
          </p:nvPr>
        </p:nvSpPr>
        <p:spPr>
          <a:xfrm>
            <a:off x="283027" y="2168102"/>
            <a:ext cx="3405052" cy="1396547"/>
          </a:xfrm>
        </p:spPr>
        <p:txBody>
          <a:bodyPr>
            <a:normAutofit/>
          </a:bodyPr>
          <a:lstStyle/>
          <a:p>
            <a:pPr marL="0" indent="0" algn="l" fontAlgn="base">
              <a:buNone/>
            </a:pPr>
            <a:r>
              <a:rPr lang="en-GB" sz="1600" b="0" i="0" dirty="0">
                <a:solidFill>
                  <a:srgbClr val="000000"/>
                </a:solidFill>
                <a:effectLst/>
                <a:latin typeface="Comic Sans MS" panose="030F0702030302020204" pitchFamily="66" charset="0"/>
              </a:rPr>
              <a:t>Sand is just sand right? Understand the in-depth process of our coastal systems and the constantly changing landforms. </a:t>
            </a:r>
          </a:p>
          <a:p>
            <a:pPr marL="0" indent="0">
              <a:buNone/>
            </a:pPr>
            <a:endParaRPr lang="en-GB" sz="1600" b="0" i="0" dirty="0">
              <a:solidFill>
                <a:srgbClr val="000000"/>
              </a:solidFill>
              <a:effectLst/>
              <a:latin typeface="Comic Sans MS" panose="030F0702030302020204" pitchFamily="66" charset="0"/>
            </a:endParaRPr>
          </a:p>
          <a:p>
            <a:pPr marL="0" indent="0">
              <a:buNone/>
            </a:pPr>
            <a:endParaRPr lang="en-GB" sz="1600" dirty="0"/>
          </a:p>
        </p:txBody>
      </p:sp>
      <p:sp>
        <p:nvSpPr>
          <p:cNvPr id="4" name="Freeform 20">
            <a:extLst>
              <a:ext uri="{FF2B5EF4-FFF2-40B4-BE49-F238E27FC236}">
                <a16:creationId xmlns:a16="http://schemas.microsoft.com/office/drawing/2014/main" id="{CF18B6FA-9EC9-4B94-8C5E-1C441F914D46}"/>
              </a:ext>
            </a:extLst>
          </p:cNvPr>
          <p:cNvSpPr/>
          <p:nvPr/>
        </p:nvSpPr>
        <p:spPr>
          <a:xfrm>
            <a:off x="283029" y="12666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pic>
        <p:nvPicPr>
          <p:cNvPr id="5" name="Content Placeholder 3">
            <a:extLst>
              <a:ext uri="{FF2B5EF4-FFF2-40B4-BE49-F238E27FC236}">
                <a16:creationId xmlns:a16="http://schemas.microsoft.com/office/drawing/2014/main" id="{0D0807DE-A9E9-4022-8CC4-7FA817799E7A}"/>
              </a:ext>
            </a:extLst>
          </p:cNvPr>
          <p:cNvPicPr/>
          <p:nvPr/>
        </p:nvPicPr>
        <p:blipFill>
          <a:blip r:embed="rId2">
            <a:extLst>
              <a:ext uri="{28A0092B-C50C-407E-A947-70E740481C1C}">
                <a14:useLocalDpi xmlns:a14="http://schemas.microsoft.com/office/drawing/2010/main" val="0"/>
              </a:ext>
            </a:extLst>
          </a:blip>
          <a:stretch>
            <a:fillRect/>
          </a:stretch>
        </p:blipFill>
        <p:spPr>
          <a:xfrm>
            <a:off x="4014651" y="1825624"/>
            <a:ext cx="4320000" cy="4320000"/>
          </a:xfrm>
          <a:prstGeom prst="rect">
            <a:avLst/>
          </a:prstGeom>
        </p:spPr>
      </p:pic>
      <p:pic>
        <p:nvPicPr>
          <p:cNvPr id="6" name="Picture 5" descr="Man was lost on Sandbanks beach | Bournemouth Echo">
            <a:extLst>
              <a:ext uri="{FF2B5EF4-FFF2-40B4-BE49-F238E27FC236}">
                <a16:creationId xmlns:a16="http://schemas.microsoft.com/office/drawing/2014/main" id="{A6503745-7EA9-4DC5-8642-7CDED680897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4651" y="2069355"/>
            <a:ext cx="4320000" cy="3832537"/>
          </a:xfrm>
          <a:prstGeom prst="rect">
            <a:avLst/>
          </a:prstGeom>
          <a:noFill/>
          <a:ln>
            <a:noFill/>
          </a:ln>
        </p:spPr>
      </p:pic>
      <p:pic>
        <p:nvPicPr>
          <p:cNvPr id="1026" name="Picture 2">
            <a:extLst>
              <a:ext uri="{FF2B5EF4-FFF2-40B4-BE49-F238E27FC236}">
                <a16:creationId xmlns:a16="http://schemas.microsoft.com/office/drawing/2014/main" id="{08078273-A279-41E6-8073-E8C93F5A0F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4651" y="2630929"/>
            <a:ext cx="4320000" cy="2921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group of people standing on a beach&#10;&#10;Description automatically generated with medium confidence">
            <a:extLst>
              <a:ext uri="{FF2B5EF4-FFF2-40B4-BE49-F238E27FC236}">
                <a16:creationId xmlns:a16="http://schemas.microsoft.com/office/drawing/2014/main" id="{BE618A6B-32FC-4EFE-A383-860CE260B0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4649" y="2316656"/>
            <a:ext cx="4320000" cy="3240000"/>
          </a:xfrm>
          <a:prstGeom prst="rect">
            <a:avLst/>
          </a:prstGeom>
        </p:spPr>
      </p:pic>
      <p:sp>
        <p:nvSpPr>
          <p:cNvPr id="9" name="TextBox 8">
            <a:extLst>
              <a:ext uri="{FF2B5EF4-FFF2-40B4-BE49-F238E27FC236}">
                <a16:creationId xmlns:a16="http://schemas.microsoft.com/office/drawing/2014/main" id="{95436FAD-AB5F-49E6-9ED5-1AE846107E50}"/>
              </a:ext>
            </a:extLst>
          </p:cNvPr>
          <p:cNvSpPr txBox="1"/>
          <p:nvPr/>
        </p:nvSpPr>
        <p:spPr>
          <a:xfrm>
            <a:off x="283029" y="3250911"/>
            <a:ext cx="3405056" cy="1569660"/>
          </a:xfrm>
          <a:prstGeom prst="rect">
            <a:avLst/>
          </a:prstGeom>
          <a:noFill/>
        </p:spPr>
        <p:txBody>
          <a:bodyPr wrap="square" rtlCol="0">
            <a:spAutoFit/>
          </a:bodyPr>
          <a:lstStyle/>
          <a:p>
            <a:pPr fontAlgn="base"/>
            <a:r>
              <a:rPr lang="en-GB" sz="1600" dirty="0">
                <a:solidFill>
                  <a:srgbClr val="000000"/>
                </a:solidFill>
                <a:effectLst/>
                <a:latin typeface="Comic Sans MS" panose="030F0702030302020204" pitchFamily="66" charset="0"/>
              </a:rPr>
              <a:t>How can this glorious place be a result of human interactions with physical processes ? And with changing climates, will it soon be lost forever? </a:t>
            </a:r>
          </a:p>
          <a:p>
            <a:endParaRPr lang="en-GB" sz="1600" dirty="0"/>
          </a:p>
        </p:txBody>
      </p:sp>
      <p:sp>
        <p:nvSpPr>
          <p:cNvPr id="10" name="TextBox 9">
            <a:extLst>
              <a:ext uri="{FF2B5EF4-FFF2-40B4-BE49-F238E27FC236}">
                <a16:creationId xmlns:a16="http://schemas.microsoft.com/office/drawing/2014/main" id="{B816780D-D2D1-4F2F-9305-CE95C8CDE3D3}"/>
              </a:ext>
            </a:extLst>
          </p:cNvPr>
          <p:cNvSpPr txBox="1"/>
          <p:nvPr/>
        </p:nvSpPr>
        <p:spPr>
          <a:xfrm>
            <a:off x="264303" y="4605580"/>
            <a:ext cx="3276871" cy="1077218"/>
          </a:xfrm>
          <a:prstGeom prst="rect">
            <a:avLst/>
          </a:prstGeom>
          <a:noFill/>
        </p:spPr>
        <p:txBody>
          <a:bodyPr wrap="square" rtlCol="0">
            <a:spAutoFit/>
          </a:bodyPr>
          <a:lstStyle/>
          <a:p>
            <a:pPr fontAlgn="base"/>
            <a:r>
              <a:rPr lang="en-GB" sz="1600" dirty="0">
                <a:solidFill>
                  <a:srgbClr val="000000"/>
                </a:solidFill>
                <a:effectLst/>
                <a:latin typeface="Comic Sans MS" panose="030F0702030302020204" pitchFamily="66" charset="0"/>
              </a:rPr>
              <a:t>How can global climate changes flood whole valley systems and change the face of the earth? </a:t>
            </a:r>
          </a:p>
          <a:p>
            <a:endParaRPr lang="en-GB" sz="1600" dirty="0"/>
          </a:p>
        </p:txBody>
      </p:sp>
      <p:sp>
        <p:nvSpPr>
          <p:cNvPr id="11" name="TextBox 10">
            <a:extLst>
              <a:ext uri="{FF2B5EF4-FFF2-40B4-BE49-F238E27FC236}">
                <a16:creationId xmlns:a16="http://schemas.microsoft.com/office/drawing/2014/main" id="{05089103-9C43-4385-8A4E-4AA21AC67CC0}"/>
              </a:ext>
            </a:extLst>
          </p:cNvPr>
          <p:cNvSpPr txBox="1"/>
          <p:nvPr/>
        </p:nvSpPr>
        <p:spPr>
          <a:xfrm>
            <a:off x="251338" y="5589642"/>
            <a:ext cx="3202311" cy="1323439"/>
          </a:xfrm>
          <a:prstGeom prst="rect">
            <a:avLst/>
          </a:prstGeom>
          <a:noFill/>
        </p:spPr>
        <p:txBody>
          <a:bodyPr wrap="square" rtlCol="0">
            <a:spAutoFit/>
          </a:bodyPr>
          <a:lstStyle/>
          <a:p>
            <a:pPr fontAlgn="base"/>
            <a:r>
              <a:rPr lang="en-GB" sz="1600" dirty="0">
                <a:solidFill>
                  <a:srgbClr val="000000"/>
                </a:solidFill>
                <a:effectLst/>
                <a:latin typeface="Comic Sans MS" panose="030F0702030302020204" pitchFamily="66" charset="0"/>
              </a:rPr>
              <a:t>Take your knowledge to the next level with an independent investigation focussed around changing coastal landforms.  </a:t>
            </a:r>
          </a:p>
          <a:p>
            <a:endParaRPr lang="en-GB" sz="1600" dirty="0"/>
          </a:p>
        </p:txBody>
      </p:sp>
    </p:spTree>
    <p:extLst>
      <p:ext uri="{BB962C8B-B14F-4D97-AF65-F5344CB8AC3E}">
        <p14:creationId xmlns:p14="http://schemas.microsoft.com/office/powerpoint/2010/main" val="3856088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a:latin typeface="Comic Sans MS" panose="030F0702030302020204" pitchFamily="66" charset="0"/>
              </a:rPr>
              <a:t>Physical Systems – Earth’s Life Support Systems</a:t>
            </a:r>
          </a:p>
        </p:txBody>
      </p:sp>
      <p:sp>
        <p:nvSpPr>
          <p:cNvPr id="3" name="Content Placeholder 2"/>
          <p:cNvSpPr>
            <a:spLocks noGrp="1"/>
          </p:cNvSpPr>
          <p:nvPr>
            <p:ph idx="1"/>
          </p:nvPr>
        </p:nvSpPr>
        <p:spPr>
          <a:xfrm>
            <a:off x="628649" y="1825625"/>
            <a:ext cx="3300051" cy="908866"/>
          </a:xfrm>
        </p:spPr>
        <p:txBody>
          <a:bodyPr>
            <a:noAutofit/>
          </a:bodyPr>
          <a:lstStyle/>
          <a:p>
            <a:pPr marL="0" indent="0">
              <a:buNone/>
            </a:pPr>
            <a:r>
              <a:rPr lang="en-GB" sz="1600" b="0" i="0" dirty="0">
                <a:solidFill>
                  <a:srgbClr val="000000"/>
                </a:solidFill>
                <a:effectLst/>
                <a:latin typeface="Comic Sans MS" panose="030F0702030302020204" pitchFamily="66" charset="0"/>
              </a:rPr>
              <a:t>Delve deep into the two most important cycles keeping the world ticking over: the water and carbon cycles. </a:t>
            </a:r>
            <a:endParaRPr lang="en-GB" sz="1600" dirty="0">
              <a:latin typeface="Comic Sans MS" panose="030F0702030302020204" pitchFamily="66" charset="0"/>
            </a:endParaRPr>
          </a:p>
        </p:txBody>
      </p:sp>
      <p:sp>
        <p:nvSpPr>
          <p:cNvPr id="4" name="Freeform 20">
            <a:extLst>
              <a:ext uri="{FF2B5EF4-FFF2-40B4-BE49-F238E27FC236}">
                <a16:creationId xmlns:a16="http://schemas.microsoft.com/office/drawing/2014/main" id="{7CA63DD6-B149-4DF6-8F39-D21BAFCB4EFF}"/>
              </a:ext>
            </a:extLst>
          </p:cNvPr>
          <p:cNvSpPr/>
          <p:nvPr/>
        </p:nvSpPr>
        <p:spPr>
          <a:xfrm>
            <a:off x="304801" y="14982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sp>
        <p:nvSpPr>
          <p:cNvPr id="5" name="Content Placeholder 2">
            <a:extLst>
              <a:ext uri="{FF2B5EF4-FFF2-40B4-BE49-F238E27FC236}">
                <a16:creationId xmlns:a16="http://schemas.microsoft.com/office/drawing/2014/main" id="{BBD5A2D7-FC74-44F1-800D-5F48B3B5F2F6}"/>
              </a:ext>
            </a:extLst>
          </p:cNvPr>
          <p:cNvSpPr txBox="1">
            <a:spLocks/>
          </p:cNvSpPr>
          <p:nvPr/>
        </p:nvSpPr>
        <p:spPr>
          <a:xfrm>
            <a:off x="628649" y="2983211"/>
            <a:ext cx="3012171" cy="9088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solidFill>
                  <a:srgbClr val="000000"/>
                </a:solidFill>
                <a:latin typeface="Comic Sans MS" panose="030F0702030302020204" pitchFamily="66" charset="0"/>
              </a:rPr>
              <a:t>Discover the intricate workings of the tropical rainforest and the Arctic tundra. </a:t>
            </a:r>
            <a:endParaRPr lang="en-GB" sz="1600" dirty="0">
              <a:latin typeface="Comic Sans MS" panose="030F0702030302020204" pitchFamily="66" charset="0"/>
            </a:endParaRPr>
          </a:p>
        </p:txBody>
      </p:sp>
      <p:sp>
        <p:nvSpPr>
          <p:cNvPr id="6" name="Content Placeholder 2">
            <a:extLst>
              <a:ext uri="{FF2B5EF4-FFF2-40B4-BE49-F238E27FC236}">
                <a16:creationId xmlns:a16="http://schemas.microsoft.com/office/drawing/2014/main" id="{845BAD3A-B0B8-441B-BB3D-F6F7BC1D1912}"/>
              </a:ext>
            </a:extLst>
          </p:cNvPr>
          <p:cNvSpPr txBox="1">
            <a:spLocks/>
          </p:cNvSpPr>
          <p:nvPr/>
        </p:nvSpPr>
        <p:spPr>
          <a:xfrm>
            <a:off x="628650" y="4123235"/>
            <a:ext cx="3012172" cy="9088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solidFill>
                  <a:srgbClr val="000000"/>
                </a:solidFill>
                <a:latin typeface="Comic Sans MS" panose="030F0702030302020204" pitchFamily="66" charset="0"/>
              </a:rPr>
              <a:t>Understand just how much influence humans are having on the water and carbon cycles.</a:t>
            </a:r>
            <a:endParaRPr lang="en-GB" sz="1600" dirty="0">
              <a:latin typeface="Comic Sans MS" panose="030F0702030302020204" pitchFamily="66" charset="0"/>
            </a:endParaRPr>
          </a:p>
        </p:txBody>
      </p:sp>
      <p:sp>
        <p:nvSpPr>
          <p:cNvPr id="7" name="Content Placeholder 2">
            <a:extLst>
              <a:ext uri="{FF2B5EF4-FFF2-40B4-BE49-F238E27FC236}">
                <a16:creationId xmlns:a16="http://schemas.microsoft.com/office/drawing/2014/main" id="{3FE53E47-5367-4BF3-A71B-85B6B2A57317}"/>
              </a:ext>
            </a:extLst>
          </p:cNvPr>
          <p:cNvSpPr txBox="1">
            <a:spLocks/>
          </p:cNvSpPr>
          <p:nvPr/>
        </p:nvSpPr>
        <p:spPr>
          <a:xfrm>
            <a:off x="628651" y="5298056"/>
            <a:ext cx="3012171" cy="12596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solidFill>
                  <a:srgbClr val="000000"/>
                </a:solidFill>
                <a:latin typeface="Comic Sans MS" panose="030F0702030302020204" pitchFamily="66" charset="0"/>
              </a:rPr>
              <a:t>Evaluate the various management strategies that can by used on various scales to reduce our impact on the two cycles. </a:t>
            </a:r>
            <a:endParaRPr lang="en-GB" sz="1600" dirty="0">
              <a:latin typeface="Comic Sans MS" panose="030F0702030302020204" pitchFamily="66" charset="0"/>
            </a:endParaRPr>
          </a:p>
        </p:txBody>
      </p:sp>
      <p:grpSp>
        <p:nvGrpSpPr>
          <p:cNvPr id="8" name="Group 7">
            <a:extLst>
              <a:ext uri="{FF2B5EF4-FFF2-40B4-BE49-F238E27FC236}">
                <a16:creationId xmlns:a16="http://schemas.microsoft.com/office/drawing/2014/main" id="{058A2C3E-3E15-455A-9660-29635A8A5F49}"/>
              </a:ext>
            </a:extLst>
          </p:cNvPr>
          <p:cNvGrpSpPr/>
          <p:nvPr/>
        </p:nvGrpSpPr>
        <p:grpSpPr>
          <a:xfrm>
            <a:off x="4380412" y="1619333"/>
            <a:ext cx="3683230" cy="4873541"/>
            <a:chOff x="4432664" y="1717318"/>
            <a:chExt cx="3683230" cy="4873541"/>
          </a:xfrm>
        </p:grpSpPr>
        <p:pic>
          <p:nvPicPr>
            <p:cNvPr id="2050" name="Picture 2" descr="The ocean and the carbon cycle — Science Learning Hub">
              <a:extLst>
                <a:ext uri="{FF2B5EF4-FFF2-40B4-BE49-F238E27FC236}">
                  <a16:creationId xmlns:a16="http://schemas.microsoft.com/office/drawing/2014/main" id="{C06F638A-A9FA-403E-AE46-482B95E671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50"/>
            <a:stretch/>
          </p:blipFill>
          <p:spPr bwMode="auto">
            <a:xfrm>
              <a:off x="4432664" y="1717318"/>
              <a:ext cx="3655559" cy="23042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cture">
              <a:extLst>
                <a:ext uri="{FF2B5EF4-FFF2-40B4-BE49-F238E27FC236}">
                  <a16:creationId xmlns:a16="http://schemas.microsoft.com/office/drawing/2014/main" id="{45C1EDBF-FF64-488D-821C-B06DC3747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664" y="4021536"/>
              <a:ext cx="3683230" cy="2569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E0A08245-4100-4372-90FE-A8E5CD5A5055}"/>
              </a:ext>
            </a:extLst>
          </p:cNvPr>
          <p:cNvGrpSpPr/>
          <p:nvPr/>
        </p:nvGrpSpPr>
        <p:grpSpPr>
          <a:xfrm>
            <a:off x="4380411" y="1615780"/>
            <a:ext cx="3683231" cy="4876624"/>
            <a:chOff x="4380411" y="1615780"/>
            <a:chExt cx="3683231" cy="4876624"/>
          </a:xfrm>
        </p:grpSpPr>
        <p:pic>
          <p:nvPicPr>
            <p:cNvPr id="2054" name="Picture 6">
              <a:extLst>
                <a:ext uri="{FF2B5EF4-FFF2-40B4-BE49-F238E27FC236}">
                  <a16:creationId xmlns:a16="http://schemas.microsoft.com/office/drawing/2014/main" id="{C45DB06D-F38B-43E0-B4AF-376DE007EA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0412" y="1615780"/>
              <a:ext cx="3683230" cy="23042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9C66892-C918-4E7C-81FB-D304C48E85CE}"/>
                </a:ext>
              </a:extLst>
            </p:cNvPr>
            <p:cNvPicPr>
              <a:picLocks noChangeAspect="1"/>
            </p:cNvPicPr>
            <p:nvPr/>
          </p:nvPicPr>
          <p:blipFill>
            <a:blip r:embed="rId5"/>
            <a:stretch>
              <a:fillRect/>
            </a:stretch>
          </p:blipFill>
          <p:spPr>
            <a:xfrm>
              <a:off x="4380411" y="3911230"/>
              <a:ext cx="3683229" cy="2581174"/>
            </a:xfrm>
            <a:prstGeom prst="rect">
              <a:avLst/>
            </a:prstGeom>
          </p:spPr>
        </p:pic>
      </p:grpSp>
      <p:grpSp>
        <p:nvGrpSpPr>
          <p:cNvPr id="12" name="Group 11">
            <a:extLst>
              <a:ext uri="{FF2B5EF4-FFF2-40B4-BE49-F238E27FC236}">
                <a16:creationId xmlns:a16="http://schemas.microsoft.com/office/drawing/2014/main" id="{B819A48D-CA50-4FBC-BEDD-55C46D70432A}"/>
              </a:ext>
            </a:extLst>
          </p:cNvPr>
          <p:cNvGrpSpPr/>
          <p:nvPr/>
        </p:nvGrpSpPr>
        <p:grpSpPr>
          <a:xfrm>
            <a:off x="4380411" y="1615780"/>
            <a:ext cx="3655559" cy="4876624"/>
            <a:chOff x="4380411" y="1615780"/>
            <a:chExt cx="3655559" cy="4876624"/>
          </a:xfrm>
        </p:grpSpPr>
        <p:pic>
          <p:nvPicPr>
            <p:cNvPr id="2056" name="Picture 8" descr="Two major oil companies cancel Arctic drilling plans">
              <a:extLst>
                <a:ext uri="{FF2B5EF4-FFF2-40B4-BE49-F238E27FC236}">
                  <a16:creationId xmlns:a16="http://schemas.microsoft.com/office/drawing/2014/main" id="{CCABDDB7-69B5-44CD-A996-65018A2E57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80411" y="1615780"/>
              <a:ext cx="3655559" cy="243767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Effects of Deforestation | Pachamama Alliance">
              <a:extLst>
                <a:ext uri="{FF2B5EF4-FFF2-40B4-BE49-F238E27FC236}">
                  <a16:creationId xmlns:a16="http://schemas.microsoft.com/office/drawing/2014/main" id="{0F6248B6-7777-497B-B1F3-5B59A265C7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80411" y="3993332"/>
              <a:ext cx="3655559" cy="24990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76D6D0CB-9BE0-4952-936D-B3ADA45826CA}"/>
              </a:ext>
            </a:extLst>
          </p:cNvPr>
          <p:cNvGrpSpPr/>
          <p:nvPr/>
        </p:nvGrpSpPr>
        <p:grpSpPr>
          <a:xfrm>
            <a:off x="4380409" y="1612227"/>
            <a:ext cx="3683231" cy="4860650"/>
            <a:chOff x="4380409" y="1612227"/>
            <a:chExt cx="3683231" cy="4860650"/>
          </a:xfrm>
        </p:grpSpPr>
        <p:pic>
          <p:nvPicPr>
            <p:cNvPr id="2060" name="Picture 12" descr="Carbon Capture and Storage | UCAR Center for Science Education">
              <a:extLst>
                <a:ext uri="{FF2B5EF4-FFF2-40B4-BE49-F238E27FC236}">
                  <a16:creationId xmlns:a16="http://schemas.microsoft.com/office/drawing/2014/main" id="{00B938C3-34BD-4057-8F68-7ED6AA37D2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0412" y="1612227"/>
              <a:ext cx="3683228" cy="256932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Modi Government Gives Major Push To Environment, Releases Rs 47,436 Crore  For Afforestation In Various States">
              <a:extLst>
                <a:ext uri="{FF2B5EF4-FFF2-40B4-BE49-F238E27FC236}">
                  <a16:creationId xmlns:a16="http://schemas.microsoft.com/office/drawing/2014/main" id="{DA5CB4DA-7CE7-4015-8461-9370F962BC4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80409" y="4123235"/>
              <a:ext cx="3683228" cy="23496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63001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a:latin typeface="Comic Sans MS" panose="030F0702030302020204" pitchFamily="66" charset="0"/>
              </a:rPr>
              <a:t>Human Interactions – Changing Spaces, Making Places </a:t>
            </a:r>
          </a:p>
        </p:txBody>
      </p:sp>
      <p:sp>
        <p:nvSpPr>
          <p:cNvPr id="3" name="Content Placeholder 2"/>
          <p:cNvSpPr>
            <a:spLocks noGrp="1"/>
          </p:cNvSpPr>
          <p:nvPr>
            <p:ph idx="1"/>
          </p:nvPr>
        </p:nvSpPr>
        <p:spPr>
          <a:xfrm>
            <a:off x="628649" y="1825625"/>
            <a:ext cx="2836003" cy="717278"/>
          </a:xfrm>
        </p:spPr>
        <p:txBody>
          <a:bodyPr>
            <a:normAutofit lnSpcReduction="10000"/>
          </a:bodyPr>
          <a:lstStyle/>
          <a:p>
            <a:pPr marL="0" indent="0">
              <a:buNone/>
            </a:pPr>
            <a:r>
              <a:rPr lang="en-GB" sz="1600" b="0" i="0" dirty="0">
                <a:solidFill>
                  <a:srgbClr val="000000"/>
                </a:solidFill>
                <a:effectLst/>
                <a:latin typeface="Comic Sans MS" panose="030F0702030302020204" pitchFamily="66" charset="0"/>
              </a:rPr>
              <a:t>Explore the true global inequalities of wealth and health.</a:t>
            </a:r>
            <a:endParaRPr lang="en-GB" sz="1600" dirty="0">
              <a:latin typeface="Comic Sans MS" panose="030F0702030302020204" pitchFamily="66" charset="0"/>
            </a:endParaRPr>
          </a:p>
        </p:txBody>
      </p:sp>
      <p:sp>
        <p:nvSpPr>
          <p:cNvPr id="4" name="Freeform 20">
            <a:extLst>
              <a:ext uri="{FF2B5EF4-FFF2-40B4-BE49-F238E27FC236}">
                <a16:creationId xmlns:a16="http://schemas.microsoft.com/office/drawing/2014/main" id="{9BA2D6B3-7EE0-4256-831C-FB8A0A63EA66}"/>
              </a:ext>
            </a:extLst>
          </p:cNvPr>
          <p:cNvSpPr/>
          <p:nvPr/>
        </p:nvSpPr>
        <p:spPr>
          <a:xfrm>
            <a:off x="304801" y="14982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sp>
        <p:nvSpPr>
          <p:cNvPr id="5" name="Content Placeholder 2">
            <a:extLst>
              <a:ext uri="{FF2B5EF4-FFF2-40B4-BE49-F238E27FC236}">
                <a16:creationId xmlns:a16="http://schemas.microsoft.com/office/drawing/2014/main" id="{1B56DA71-6F71-45C5-A7A3-D58350285349}"/>
              </a:ext>
            </a:extLst>
          </p:cNvPr>
          <p:cNvSpPr txBox="1">
            <a:spLocks/>
          </p:cNvSpPr>
          <p:nvPr/>
        </p:nvSpPr>
        <p:spPr>
          <a:xfrm>
            <a:off x="628648" y="2743176"/>
            <a:ext cx="2836003" cy="1071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0" i="0" dirty="0">
                <a:solidFill>
                  <a:srgbClr val="000000"/>
                </a:solidFill>
                <a:effectLst/>
                <a:latin typeface="Comic Sans MS" panose="030F0702030302020204" pitchFamily="66" charset="0"/>
              </a:rPr>
              <a:t>Discover the historical battle of one group of people, the Kurds, in their ongoing fight to remain on their land.</a:t>
            </a:r>
            <a:endParaRPr lang="en-GB" sz="1600" dirty="0">
              <a:latin typeface="Comic Sans MS" panose="030F0702030302020204" pitchFamily="66" charset="0"/>
            </a:endParaRPr>
          </a:p>
        </p:txBody>
      </p:sp>
      <p:sp>
        <p:nvSpPr>
          <p:cNvPr id="6" name="Content Placeholder 2">
            <a:extLst>
              <a:ext uri="{FF2B5EF4-FFF2-40B4-BE49-F238E27FC236}">
                <a16:creationId xmlns:a16="http://schemas.microsoft.com/office/drawing/2014/main" id="{F2664F85-7E16-474E-A1D9-8CACC62FF3A4}"/>
              </a:ext>
            </a:extLst>
          </p:cNvPr>
          <p:cNvSpPr txBox="1">
            <a:spLocks/>
          </p:cNvSpPr>
          <p:nvPr/>
        </p:nvSpPr>
        <p:spPr>
          <a:xfrm>
            <a:off x="628648" y="5134309"/>
            <a:ext cx="2836003" cy="1071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0" i="0" dirty="0">
                <a:solidFill>
                  <a:srgbClr val="000000"/>
                </a:solidFill>
                <a:effectLst/>
                <a:latin typeface="Comic Sans MS" panose="030F0702030302020204" pitchFamily="66" charset="0"/>
              </a:rPr>
              <a:t>Compare and contrast the human and physical factors that make up sense of place in areas around Lincoln. </a:t>
            </a:r>
          </a:p>
        </p:txBody>
      </p:sp>
      <p:sp>
        <p:nvSpPr>
          <p:cNvPr id="7" name="Content Placeholder 2">
            <a:extLst>
              <a:ext uri="{FF2B5EF4-FFF2-40B4-BE49-F238E27FC236}">
                <a16:creationId xmlns:a16="http://schemas.microsoft.com/office/drawing/2014/main" id="{13D5D130-530C-4088-8B94-FBA0C932E68B}"/>
              </a:ext>
            </a:extLst>
          </p:cNvPr>
          <p:cNvSpPr txBox="1">
            <a:spLocks/>
          </p:cNvSpPr>
          <p:nvPr/>
        </p:nvSpPr>
        <p:spPr>
          <a:xfrm>
            <a:off x="628648" y="4014651"/>
            <a:ext cx="2836003" cy="1071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latin typeface="Comic Sans MS" panose="030F0702030302020204" pitchFamily="66" charset="0"/>
              </a:rPr>
              <a:t>Assess the importance of regeneration strategies on various scales in driving economic growth.</a:t>
            </a:r>
          </a:p>
        </p:txBody>
      </p:sp>
      <p:grpSp>
        <p:nvGrpSpPr>
          <p:cNvPr id="8" name="Group 7">
            <a:extLst>
              <a:ext uri="{FF2B5EF4-FFF2-40B4-BE49-F238E27FC236}">
                <a16:creationId xmlns:a16="http://schemas.microsoft.com/office/drawing/2014/main" id="{8BA5EEF8-C041-4176-8B6F-06E6DE03F591}"/>
              </a:ext>
            </a:extLst>
          </p:cNvPr>
          <p:cNvGrpSpPr/>
          <p:nvPr/>
        </p:nvGrpSpPr>
        <p:grpSpPr>
          <a:xfrm>
            <a:off x="4402842" y="1729852"/>
            <a:ext cx="4045925" cy="4763021"/>
            <a:chOff x="4402842" y="1729852"/>
            <a:chExt cx="4045925" cy="4763021"/>
          </a:xfrm>
        </p:grpSpPr>
        <p:pic>
          <p:nvPicPr>
            <p:cNvPr id="3074" name="Picture 2" descr="Slums of Jakarta, Indonesia : UrbanHell | Slums, City streets photography,  Street photography urban">
              <a:extLst>
                <a:ext uri="{FF2B5EF4-FFF2-40B4-BE49-F238E27FC236}">
                  <a16:creationId xmlns:a16="http://schemas.microsoft.com/office/drawing/2014/main" id="{84C378EA-8DC9-4740-B60F-47486E0D0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2843" y="1729852"/>
              <a:ext cx="4045924" cy="24197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orthwood Irvine Homes For Sale - Irvine Real Estate">
              <a:extLst>
                <a:ext uri="{FF2B5EF4-FFF2-40B4-BE49-F238E27FC236}">
                  <a16:creationId xmlns:a16="http://schemas.microsoft.com/office/drawing/2014/main" id="{075A8536-7063-4777-AC50-4694870AA5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2842" y="3866606"/>
              <a:ext cx="4045925" cy="26262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4C58831E-5D88-4E95-ADBF-AC8D1540DFF0}"/>
              </a:ext>
            </a:extLst>
          </p:cNvPr>
          <p:cNvGrpSpPr/>
          <p:nvPr/>
        </p:nvGrpSpPr>
        <p:grpSpPr>
          <a:xfrm>
            <a:off x="4396247" y="1738516"/>
            <a:ext cx="4059114" cy="4808336"/>
            <a:chOff x="4396247" y="1738516"/>
            <a:chExt cx="4059114" cy="4808336"/>
          </a:xfrm>
        </p:grpSpPr>
        <p:pic>
          <p:nvPicPr>
            <p:cNvPr id="3078" name="Picture 6" descr="A woman flashes a V-sign as she waves a Kurdish flag during a pro-Kurdish rally against Turkey's military action in…">
              <a:extLst>
                <a:ext uri="{FF2B5EF4-FFF2-40B4-BE49-F238E27FC236}">
                  <a16:creationId xmlns:a16="http://schemas.microsoft.com/office/drawing/2014/main" id="{141E2C83-CB0C-414C-AE9C-AD111548D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2841" y="1738516"/>
              <a:ext cx="4052520" cy="227613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Lessons From the Idea, and Rejection, of Kurdistan - NYTimes.com">
              <a:extLst>
                <a:ext uri="{FF2B5EF4-FFF2-40B4-BE49-F238E27FC236}">
                  <a16:creationId xmlns:a16="http://schemas.microsoft.com/office/drawing/2014/main" id="{F2DBCA2A-CFEA-40E3-BF57-D2F30A85BD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6247" y="3847291"/>
              <a:ext cx="4045925" cy="2699561"/>
            </a:xfrm>
            <a:prstGeom prst="rect">
              <a:avLst/>
            </a:prstGeom>
            <a:noFill/>
            <a:extLst>
              <a:ext uri="{909E8E84-426E-40DD-AFC4-6F175D3DCCD1}">
                <a14:hiddenFill xmlns:a14="http://schemas.microsoft.com/office/drawing/2010/main">
                  <a:solidFill>
                    <a:srgbClr val="FFFFFF"/>
                  </a:solidFill>
                </a14:hiddenFill>
              </a:ext>
            </a:extLst>
          </p:spPr>
        </p:pic>
      </p:grpSp>
      <p:pic>
        <p:nvPicPr>
          <p:cNvPr id="3082" name="Picture 10" descr="Docklands Decline, figure 1">
            <a:extLst>
              <a:ext uri="{FF2B5EF4-FFF2-40B4-BE49-F238E27FC236}">
                <a16:creationId xmlns:a16="http://schemas.microsoft.com/office/drawing/2014/main" id="{6BF67AA4-73D7-41B2-8164-B666F620EB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2840" y="1690688"/>
            <a:ext cx="4059115" cy="485616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A48F6F7B-9470-4CCA-8BEB-3412DA7E97F5}"/>
              </a:ext>
            </a:extLst>
          </p:cNvPr>
          <p:cNvGrpSpPr/>
          <p:nvPr/>
        </p:nvGrpSpPr>
        <p:grpSpPr>
          <a:xfrm>
            <a:off x="4402839" y="1682654"/>
            <a:ext cx="4059115" cy="4883513"/>
            <a:chOff x="4402839" y="1682654"/>
            <a:chExt cx="4059115" cy="4883513"/>
          </a:xfrm>
        </p:grpSpPr>
        <p:pic>
          <p:nvPicPr>
            <p:cNvPr id="3084" name="Picture 12" descr="THE 10 BEST Things to Do Near Lincoln Cathedral - Tripadvisor">
              <a:extLst>
                <a:ext uri="{FF2B5EF4-FFF2-40B4-BE49-F238E27FC236}">
                  <a16:creationId xmlns:a16="http://schemas.microsoft.com/office/drawing/2014/main" id="{BD995683-4B95-4B3E-9A80-B99820ED8F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2840" y="1682654"/>
              <a:ext cx="4059114" cy="24669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B4600FF-959B-4E50-8C79-9AFF805D4C20}"/>
                </a:ext>
              </a:extLst>
            </p:cNvPr>
            <p:cNvPicPr>
              <a:picLocks noChangeAspect="1"/>
            </p:cNvPicPr>
            <p:nvPr/>
          </p:nvPicPr>
          <p:blipFill>
            <a:blip r:embed="rId8"/>
            <a:stretch>
              <a:fillRect/>
            </a:stretch>
          </p:blipFill>
          <p:spPr>
            <a:xfrm>
              <a:off x="4402839" y="4014651"/>
              <a:ext cx="4058189" cy="2551516"/>
            </a:xfrm>
            <a:prstGeom prst="rect">
              <a:avLst/>
            </a:prstGeom>
          </p:spPr>
        </p:pic>
      </p:grpSp>
    </p:spTree>
    <p:extLst>
      <p:ext uri="{BB962C8B-B14F-4D97-AF65-F5344CB8AC3E}">
        <p14:creationId xmlns:p14="http://schemas.microsoft.com/office/powerpoint/2010/main" val="2588023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a:latin typeface="Comic Sans MS" panose="030F0702030302020204" pitchFamily="66" charset="0"/>
              </a:rPr>
              <a:t>Human Interactions – Human Rights</a:t>
            </a:r>
          </a:p>
        </p:txBody>
      </p:sp>
      <p:sp>
        <p:nvSpPr>
          <p:cNvPr id="3" name="Content Placeholder 2"/>
          <p:cNvSpPr>
            <a:spLocks noGrp="1"/>
          </p:cNvSpPr>
          <p:nvPr>
            <p:ph idx="1"/>
          </p:nvPr>
        </p:nvSpPr>
        <p:spPr>
          <a:xfrm>
            <a:off x="628651" y="1825626"/>
            <a:ext cx="2842156" cy="1396546"/>
          </a:xfrm>
        </p:spPr>
        <p:txBody>
          <a:bodyPr>
            <a:normAutofit/>
          </a:bodyPr>
          <a:lstStyle/>
          <a:p>
            <a:pPr marL="0" indent="0">
              <a:buNone/>
            </a:pPr>
            <a:r>
              <a:rPr lang="en-GB" sz="1600" dirty="0">
                <a:latin typeface="Comic Sans MS" panose="030F0702030302020204" pitchFamily="66" charset="0"/>
              </a:rPr>
              <a:t>Journey around the world to see the incredible injustices, inequalities, and inhumane practices still prevalent in many countries. </a:t>
            </a:r>
          </a:p>
        </p:txBody>
      </p:sp>
      <p:sp>
        <p:nvSpPr>
          <p:cNvPr id="4" name="Freeform 20">
            <a:extLst>
              <a:ext uri="{FF2B5EF4-FFF2-40B4-BE49-F238E27FC236}">
                <a16:creationId xmlns:a16="http://schemas.microsoft.com/office/drawing/2014/main" id="{A1BD90A8-8DB7-4D54-970E-4059F242BF2A}"/>
              </a:ext>
            </a:extLst>
          </p:cNvPr>
          <p:cNvSpPr/>
          <p:nvPr/>
        </p:nvSpPr>
        <p:spPr>
          <a:xfrm>
            <a:off x="304801" y="14982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sp>
        <p:nvSpPr>
          <p:cNvPr id="5" name="Content Placeholder 2">
            <a:extLst>
              <a:ext uri="{FF2B5EF4-FFF2-40B4-BE49-F238E27FC236}">
                <a16:creationId xmlns:a16="http://schemas.microsoft.com/office/drawing/2014/main" id="{D01B5530-3BC9-412C-8F30-BCAE3875E345}"/>
              </a:ext>
            </a:extLst>
          </p:cNvPr>
          <p:cNvSpPr txBox="1">
            <a:spLocks/>
          </p:cNvSpPr>
          <p:nvPr/>
        </p:nvSpPr>
        <p:spPr>
          <a:xfrm>
            <a:off x="628650" y="4128953"/>
            <a:ext cx="2842156" cy="1119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latin typeface="Comic Sans MS" panose="030F0702030302020204" pitchFamily="66" charset="0"/>
              </a:rPr>
              <a:t>Investigate how one repressed religion are being forced from their homes through violence and war. </a:t>
            </a:r>
          </a:p>
        </p:txBody>
      </p:sp>
      <p:sp>
        <p:nvSpPr>
          <p:cNvPr id="6" name="Content Placeholder 2">
            <a:extLst>
              <a:ext uri="{FF2B5EF4-FFF2-40B4-BE49-F238E27FC236}">
                <a16:creationId xmlns:a16="http://schemas.microsoft.com/office/drawing/2014/main" id="{9DD32AC8-3A69-496F-BB1A-392A5A977FF7}"/>
              </a:ext>
            </a:extLst>
          </p:cNvPr>
          <p:cNvSpPr txBox="1">
            <a:spLocks/>
          </p:cNvSpPr>
          <p:nvPr/>
        </p:nvSpPr>
        <p:spPr>
          <a:xfrm>
            <a:off x="628650" y="5181602"/>
            <a:ext cx="2842156" cy="11190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latin typeface="Comic Sans MS" panose="030F0702030302020204" pitchFamily="66" charset="0"/>
              </a:rPr>
              <a:t>Discover the incredible work being carried out by various global agencies to help those that need it most.</a:t>
            </a:r>
          </a:p>
        </p:txBody>
      </p:sp>
      <p:sp>
        <p:nvSpPr>
          <p:cNvPr id="7" name="Content Placeholder 2">
            <a:extLst>
              <a:ext uri="{FF2B5EF4-FFF2-40B4-BE49-F238E27FC236}">
                <a16:creationId xmlns:a16="http://schemas.microsoft.com/office/drawing/2014/main" id="{9F89595B-5DAB-447E-905E-B8CE6D4C6F6F}"/>
              </a:ext>
            </a:extLst>
          </p:cNvPr>
          <p:cNvSpPr txBox="1">
            <a:spLocks/>
          </p:cNvSpPr>
          <p:nvPr/>
        </p:nvSpPr>
        <p:spPr>
          <a:xfrm>
            <a:off x="628650" y="3116037"/>
            <a:ext cx="2842156" cy="11190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latin typeface="Comic Sans MS" panose="030F0702030302020204" pitchFamily="66" charset="0"/>
              </a:rPr>
              <a:t>Where is the best place in the world to live? Delve into the many gender inequalities of the world. </a:t>
            </a:r>
          </a:p>
        </p:txBody>
      </p:sp>
      <p:pic>
        <p:nvPicPr>
          <p:cNvPr id="9" name="Picture 8">
            <a:extLst>
              <a:ext uri="{FF2B5EF4-FFF2-40B4-BE49-F238E27FC236}">
                <a16:creationId xmlns:a16="http://schemas.microsoft.com/office/drawing/2014/main" id="{F4BD4929-63C0-44E4-B68A-8AA254B39CDD}"/>
              </a:ext>
            </a:extLst>
          </p:cNvPr>
          <p:cNvPicPr>
            <a:picLocks noChangeAspect="1"/>
          </p:cNvPicPr>
          <p:nvPr/>
        </p:nvPicPr>
        <p:blipFill>
          <a:blip r:embed="rId2"/>
          <a:stretch>
            <a:fillRect/>
          </a:stretch>
        </p:blipFill>
        <p:spPr>
          <a:xfrm>
            <a:off x="3470813" y="2386034"/>
            <a:ext cx="5411930" cy="3485838"/>
          </a:xfrm>
          <a:prstGeom prst="rect">
            <a:avLst/>
          </a:prstGeom>
        </p:spPr>
      </p:pic>
      <p:pic>
        <p:nvPicPr>
          <p:cNvPr id="5122" name="Picture 2" descr="Visualizing the Happiest Country on Every Continent">
            <a:extLst>
              <a:ext uri="{FF2B5EF4-FFF2-40B4-BE49-F238E27FC236}">
                <a16:creationId xmlns:a16="http://schemas.microsoft.com/office/drawing/2014/main" id="{FCA0FECA-CB0D-425E-B217-2D6ED86314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0812" y="2031757"/>
            <a:ext cx="5411930" cy="419439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ohingya, rohingya problem, rohingya refugees, Rohingya refugees in India, Rohingyas in India, who are the Rohingyas, Myanmar, Rohingyas in Myanmar, Bangladesh, Rohingyas in Bangladesh, Rohingya news, India news, Indian Express">
            <a:extLst>
              <a:ext uri="{FF2B5EF4-FFF2-40B4-BE49-F238E27FC236}">
                <a16:creationId xmlns:a16="http://schemas.microsoft.com/office/drawing/2014/main" id="{E12635B4-73E0-4103-996D-CC5C586783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0812" y="2004406"/>
            <a:ext cx="5411930" cy="419439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PPT - UN Peacekeeping and Peace Operations PowerPoint Presentation, free  download - ID:3213453">
            <a:extLst>
              <a:ext uri="{FF2B5EF4-FFF2-40B4-BE49-F238E27FC236}">
                <a16:creationId xmlns:a16="http://schemas.microsoft.com/office/drawing/2014/main" id="{2ABB98C7-BB4D-4251-BB55-C590E5E6630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7" r="7026"/>
          <a:stretch/>
        </p:blipFill>
        <p:spPr bwMode="auto">
          <a:xfrm>
            <a:off x="3470810" y="2004406"/>
            <a:ext cx="5411929" cy="419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987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57834"/>
          </a:xfrm>
        </p:spPr>
        <p:txBody>
          <a:bodyPr>
            <a:normAutofit/>
          </a:bodyPr>
          <a:lstStyle/>
          <a:p>
            <a:r>
              <a:rPr lang="en-GB" sz="3200" dirty="0">
                <a:latin typeface="Comic Sans MS" panose="030F0702030302020204" pitchFamily="66" charset="0"/>
              </a:rPr>
              <a:t>Human Interactions – Global Migration</a:t>
            </a:r>
          </a:p>
        </p:txBody>
      </p:sp>
      <p:sp>
        <p:nvSpPr>
          <p:cNvPr id="3" name="Content Placeholder 2"/>
          <p:cNvSpPr>
            <a:spLocks noGrp="1"/>
          </p:cNvSpPr>
          <p:nvPr>
            <p:ph idx="1"/>
          </p:nvPr>
        </p:nvSpPr>
        <p:spPr>
          <a:xfrm>
            <a:off x="201336" y="1878642"/>
            <a:ext cx="2419944" cy="1396546"/>
          </a:xfrm>
        </p:spPr>
        <p:txBody>
          <a:bodyPr>
            <a:normAutofit/>
          </a:bodyPr>
          <a:lstStyle/>
          <a:p>
            <a:pPr marL="0" indent="0">
              <a:buNone/>
            </a:pPr>
            <a:r>
              <a:rPr lang="en-GB" sz="1600" dirty="0">
                <a:latin typeface="Comic Sans MS" panose="030F0702030302020204" pitchFamily="66" charset="0"/>
              </a:rPr>
              <a:t>Evaluate the every increasingly complex, interconnected and dynamic global migration patterns.</a:t>
            </a:r>
          </a:p>
        </p:txBody>
      </p:sp>
      <p:sp>
        <p:nvSpPr>
          <p:cNvPr id="4" name="Freeform 20">
            <a:extLst>
              <a:ext uri="{FF2B5EF4-FFF2-40B4-BE49-F238E27FC236}">
                <a16:creationId xmlns:a16="http://schemas.microsoft.com/office/drawing/2014/main" id="{A1BD90A8-8DB7-4D54-970E-4059F242BF2A}"/>
              </a:ext>
            </a:extLst>
          </p:cNvPr>
          <p:cNvSpPr/>
          <p:nvPr/>
        </p:nvSpPr>
        <p:spPr>
          <a:xfrm>
            <a:off x="304801" y="149822"/>
            <a:ext cx="8577942" cy="1074597"/>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pic>
        <p:nvPicPr>
          <p:cNvPr id="6" name="Picture 5" descr="Diagram&#10;&#10;Description automatically generated with low confidence">
            <a:extLst>
              <a:ext uri="{FF2B5EF4-FFF2-40B4-BE49-F238E27FC236}">
                <a16:creationId xmlns:a16="http://schemas.microsoft.com/office/drawing/2014/main" id="{4299B3A2-69F8-4EE9-A273-A8D98005A3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1951" y="3967992"/>
            <a:ext cx="2571080" cy="2524881"/>
          </a:xfrm>
          <a:prstGeom prst="rect">
            <a:avLst/>
          </a:prstGeom>
        </p:spPr>
      </p:pic>
      <p:sp>
        <p:nvSpPr>
          <p:cNvPr id="7" name="Content Placeholder 2">
            <a:extLst>
              <a:ext uri="{FF2B5EF4-FFF2-40B4-BE49-F238E27FC236}">
                <a16:creationId xmlns:a16="http://schemas.microsoft.com/office/drawing/2014/main" id="{0DD36DAF-FA5F-4115-95F3-72F940C63737}"/>
              </a:ext>
            </a:extLst>
          </p:cNvPr>
          <p:cNvSpPr txBox="1">
            <a:spLocks/>
          </p:cNvSpPr>
          <p:nvPr/>
        </p:nvSpPr>
        <p:spPr>
          <a:xfrm>
            <a:off x="201336" y="3166921"/>
            <a:ext cx="2419944" cy="13965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latin typeface="Comic Sans MS" panose="030F0702030302020204" pitchFamily="66" charset="0"/>
              </a:rPr>
              <a:t>Discover the drastic lengths some migrants will go to in order to find a better life. (migrant boat pic).</a:t>
            </a:r>
          </a:p>
        </p:txBody>
      </p:sp>
      <p:pic>
        <p:nvPicPr>
          <p:cNvPr id="8" name="Picture 7" descr="Serbia: Migrant boat capsizes on Danube river">
            <a:extLst>
              <a:ext uri="{FF2B5EF4-FFF2-40B4-BE49-F238E27FC236}">
                <a16:creationId xmlns:a16="http://schemas.microsoft.com/office/drawing/2014/main" id="{E7825F11-5823-4C0F-92CE-49FDC1EE061B}"/>
              </a:ext>
            </a:extLst>
          </p:cNvPr>
          <p:cNvPicPr/>
          <p:nvPr/>
        </p:nvPicPr>
        <p:blipFill rotWithShape="1">
          <a:blip r:embed="rId3">
            <a:extLst>
              <a:ext uri="{28A0092B-C50C-407E-A947-70E740481C1C}">
                <a14:useLocalDpi xmlns:a14="http://schemas.microsoft.com/office/drawing/2010/main" val="0"/>
              </a:ext>
            </a:extLst>
          </a:blip>
          <a:srcRect l="7977" t="20091" r="4110" b="6343"/>
          <a:stretch/>
        </p:blipFill>
        <p:spPr bwMode="auto">
          <a:xfrm>
            <a:off x="2652111" y="1679682"/>
            <a:ext cx="3870612" cy="2070308"/>
          </a:xfrm>
          <a:prstGeom prst="rect">
            <a:avLst/>
          </a:prstGeom>
          <a:noFill/>
          <a:ln>
            <a:noFill/>
          </a:ln>
          <a:extLst>
            <a:ext uri="{53640926-AAD7-44D8-BBD7-CCE9431645EC}">
              <a14:shadowObscured xmlns:a14="http://schemas.microsoft.com/office/drawing/2010/main"/>
            </a:ext>
          </a:extLst>
        </p:spPr>
      </p:pic>
      <p:sp>
        <p:nvSpPr>
          <p:cNvPr id="9" name="Content Placeholder 2">
            <a:extLst>
              <a:ext uri="{FF2B5EF4-FFF2-40B4-BE49-F238E27FC236}">
                <a16:creationId xmlns:a16="http://schemas.microsoft.com/office/drawing/2014/main" id="{B01B11B8-F5EF-4929-86CB-9CC4D09FFACC}"/>
              </a:ext>
            </a:extLst>
          </p:cNvPr>
          <p:cNvSpPr txBox="1">
            <a:spLocks/>
          </p:cNvSpPr>
          <p:nvPr/>
        </p:nvSpPr>
        <p:spPr>
          <a:xfrm>
            <a:off x="170506" y="4563467"/>
            <a:ext cx="2419944" cy="15135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latin typeface="Comic Sans MS" panose="030F0702030302020204" pitchFamily="66" charset="0"/>
              </a:rPr>
              <a:t>Understand how some countries spend billions a year preventing migration while others actively encourage their nationals to move out!</a:t>
            </a:r>
          </a:p>
        </p:txBody>
      </p:sp>
      <p:grpSp>
        <p:nvGrpSpPr>
          <p:cNvPr id="10" name="Group 9">
            <a:extLst>
              <a:ext uri="{FF2B5EF4-FFF2-40B4-BE49-F238E27FC236}">
                <a16:creationId xmlns:a16="http://schemas.microsoft.com/office/drawing/2014/main" id="{60747377-C7CB-48B1-B054-F24C3225BC55}"/>
              </a:ext>
            </a:extLst>
          </p:cNvPr>
          <p:cNvGrpSpPr/>
          <p:nvPr/>
        </p:nvGrpSpPr>
        <p:grpSpPr>
          <a:xfrm>
            <a:off x="6023295" y="2130804"/>
            <a:ext cx="2859448" cy="4036997"/>
            <a:chOff x="4145280" y="1663338"/>
            <a:chExt cx="3760327" cy="4829535"/>
          </a:xfrm>
        </p:grpSpPr>
        <p:pic>
          <p:nvPicPr>
            <p:cNvPr id="4098" name="Picture 2" descr="Pentagon approves military construction cash to build border wall | PBS  NewsHour">
              <a:extLst>
                <a:ext uri="{FF2B5EF4-FFF2-40B4-BE49-F238E27FC236}">
                  <a16:creationId xmlns:a16="http://schemas.microsoft.com/office/drawing/2014/main" id="{67D362A9-8060-4414-AADE-292344FA1B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5280" y="1663338"/>
              <a:ext cx="3760326" cy="250819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Thai–Lao Friendship Bridge | Bangkok Post: Travel">
              <a:extLst>
                <a:ext uri="{FF2B5EF4-FFF2-40B4-BE49-F238E27FC236}">
                  <a16:creationId xmlns:a16="http://schemas.microsoft.com/office/drawing/2014/main" id="{75A07290-1A1E-44FD-AC3E-3831FD2CE0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5281" y="4176520"/>
              <a:ext cx="3760326" cy="231635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65187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762" y="-19924"/>
            <a:ext cx="7886700" cy="1325563"/>
          </a:xfrm>
        </p:spPr>
        <p:txBody>
          <a:bodyPr>
            <a:normAutofit/>
          </a:bodyPr>
          <a:lstStyle/>
          <a:p>
            <a:r>
              <a:rPr lang="en-GB" sz="3200" dirty="0">
                <a:latin typeface="Comic Sans MS" panose="030F0702030302020204" pitchFamily="66" charset="0"/>
              </a:rPr>
              <a:t>Geographical Debates –Hazardous Earth</a:t>
            </a:r>
          </a:p>
        </p:txBody>
      </p:sp>
      <p:sp>
        <p:nvSpPr>
          <p:cNvPr id="3" name="Content Placeholder 2"/>
          <p:cNvSpPr>
            <a:spLocks noGrp="1"/>
          </p:cNvSpPr>
          <p:nvPr>
            <p:ph idx="1"/>
          </p:nvPr>
        </p:nvSpPr>
        <p:spPr>
          <a:xfrm>
            <a:off x="317985" y="1690689"/>
            <a:ext cx="2978888" cy="4351338"/>
          </a:xfrm>
        </p:spPr>
        <p:txBody>
          <a:bodyPr>
            <a:noAutofit/>
          </a:bodyPr>
          <a:lstStyle/>
          <a:p>
            <a:pPr marL="0" indent="0">
              <a:buNone/>
            </a:pPr>
            <a:r>
              <a:rPr lang="en-GB" sz="1600" dirty="0">
                <a:effectLst/>
                <a:latin typeface="Comic Sans MS" panose="030F0702030302020204" pitchFamily="66" charset="0"/>
              </a:rPr>
              <a:t>As technology has evolved, the capacity to predict and mitigate against tectonic hazard events has improved although the impact of an event can leave communities and countries devastated.</a:t>
            </a:r>
          </a:p>
          <a:p>
            <a:pPr marL="0" indent="0">
              <a:buNone/>
            </a:pPr>
            <a:r>
              <a:rPr lang="en-GB" sz="1600" dirty="0">
                <a:effectLst/>
                <a:latin typeface="Comic Sans MS" panose="030F0702030302020204" pitchFamily="66" charset="0"/>
              </a:rPr>
              <a:t>Risks from tectonic hazards varies spatially and over time, with continued research and development there may be a point in the future when it will be possible to mitigate against the vulnerability to risk. </a:t>
            </a:r>
          </a:p>
          <a:p>
            <a:pPr marL="0" indent="0">
              <a:buNone/>
            </a:pPr>
            <a:r>
              <a:rPr lang="en-GB" sz="1600" dirty="0">
                <a:effectLst/>
                <a:latin typeface="Comic Sans MS" panose="030F0702030302020204" pitchFamily="66" charset="0"/>
              </a:rPr>
              <a:t>There are varying global levels of resilience and ability to adapt to the risks presented.</a:t>
            </a:r>
            <a:endParaRPr lang="en-GB" sz="1600" dirty="0">
              <a:latin typeface="Comic Sans MS" panose="030F0702030302020204" pitchFamily="66" charset="0"/>
            </a:endParaRPr>
          </a:p>
        </p:txBody>
      </p:sp>
      <p:sp>
        <p:nvSpPr>
          <p:cNvPr id="4" name="Freeform 20">
            <a:extLst>
              <a:ext uri="{FF2B5EF4-FFF2-40B4-BE49-F238E27FC236}">
                <a16:creationId xmlns:a16="http://schemas.microsoft.com/office/drawing/2014/main" id="{033201EC-0D97-434F-AD37-C5151F639A93}"/>
              </a:ext>
            </a:extLst>
          </p:cNvPr>
          <p:cNvSpPr/>
          <p:nvPr/>
        </p:nvSpPr>
        <p:spPr>
          <a:xfrm>
            <a:off x="283029" y="126662"/>
            <a:ext cx="8577942" cy="1056344"/>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pic>
        <p:nvPicPr>
          <p:cNvPr id="6" name="Picture 5" descr="A picture containing road, outdoor, nature, mountain&#10;&#10;Description automatically generated">
            <a:extLst>
              <a:ext uri="{FF2B5EF4-FFF2-40B4-BE49-F238E27FC236}">
                <a16:creationId xmlns:a16="http://schemas.microsoft.com/office/drawing/2014/main" id="{F0127AA2-8968-4E17-B55E-D9C31BC61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2215" y="1452225"/>
            <a:ext cx="3953800" cy="1678796"/>
          </a:xfrm>
          <a:prstGeom prst="rect">
            <a:avLst/>
          </a:prstGeom>
        </p:spPr>
      </p:pic>
      <p:pic>
        <p:nvPicPr>
          <p:cNvPr id="12" name="Picture 11" descr="A picture containing outdoor&#10;&#10;Description automatically generated">
            <a:extLst>
              <a:ext uri="{FF2B5EF4-FFF2-40B4-BE49-F238E27FC236}">
                <a16:creationId xmlns:a16="http://schemas.microsoft.com/office/drawing/2014/main" id="{F2A453B2-E316-4B3C-B054-680E3D768E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0173" y="4452128"/>
            <a:ext cx="3428898" cy="2279210"/>
          </a:xfrm>
          <a:prstGeom prst="rect">
            <a:avLst/>
          </a:prstGeom>
        </p:spPr>
      </p:pic>
      <p:pic>
        <p:nvPicPr>
          <p:cNvPr id="14" name="Picture 13" descr="Waves crashing on a beach&#10;&#10;Description automatically generated with medium confidence">
            <a:extLst>
              <a:ext uri="{FF2B5EF4-FFF2-40B4-BE49-F238E27FC236}">
                <a16:creationId xmlns:a16="http://schemas.microsoft.com/office/drawing/2014/main" id="{133D8974-A25B-4A11-A0D3-F672FC90EA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7263" y="2877970"/>
            <a:ext cx="3514266" cy="1976775"/>
          </a:xfrm>
          <a:prstGeom prst="rect">
            <a:avLst/>
          </a:prstGeom>
        </p:spPr>
      </p:pic>
    </p:spTree>
    <p:extLst>
      <p:ext uri="{BB962C8B-B14F-4D97-AF65-F5344CB8AC3E}">
        <p14:creationId xmlns:p14="http://schemas.microsoft.com/office/powerpoint/2010/main" val="1566660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p:spPr>
        <p:txBody>
          <a:bodyPr>
            <a:normAutofit/>
          </a:bodyPr>
          <a:lstStyle/>
          <a:p>
            <a:pPr algn="ctr"/>
            <a:r>
              <a:rPr lang="en-GB" sz="3600" dirty="0">
                <a:latin typeface="Comic Sans MS" panose="030F0702030302020204" pitchFamily="66" charset="0"/>
              </a:rPr>
              <a:t>Geographical Debates – Disease Dilemmas</a:t>
            </a:r>
          </a:p>
        </p:txBody>
      </p:sp>
      <p:sp>
        <p:nvSpPr>
          <p:cNvPr id="4" name="Content Placeholder 3"/>
          <p:cNvSpPr>
            <a:spLocks noGrp="1"/>
          </p:cNvSpPr>
          <p:nvPr>
            <p:ph idx="1"/>
          </p:nvPr>
        </p:nvSpPr>
        <p:spPr>
          <a:xfrm>
            <a:off x="296257" y="1704635"/>
            <a:ext cx="2677794" cy="4788239"/>
          </a:xfrm>
        </p:spPr>
        <p:txBody>
          <a:bodyPr>
            <a:noAutofit/>
          </a:bodyPr>
          <a:lstStyle/>
          <a:p>
            <a:pPr marL="0" indent="0">
              <a:buNone/>
            </a:pPr>
            <a:r>
              <a:rPr lang="en-GB" sz="1400" dirty="0">
                <a:effectLst/>
                <a:latin typeface="Comic Sans MS" panose="030F0702030302020204" pitchFamily="66" charset="0"/>
              </a:rPr>
              <a:t>Diseases do not discriminate who becomes infected or develops symptoms. Diseases can be </a:t>
            </a:r>
            <a:r>
              <a:rPr lang="en-GB" sz="1600" dirty="0">
                <a:effectLst/>
                <a:latin typeface="Comic Sans MS" panose="030F0702030302020204" pitchFamily="66" charset="0"/>
              </a:rPr>
              <a:t>communicable</a:t>
            </a:r>
            <a:r>
              <a:rPr lang="en-GB" sz="1400" dirty="0">
                <a:effectLst/>
                <a:latin typeface="Comic Sans MS" panose="030F0702030302020204" pitchFamily="66" charset="0"/>
              </a:rPr>
              <a:t> and noncommunicable and a number of physical and human factors affect an individual’s and community’s susceptibility to the risk.</a:t>
            </a:r>
          </a:p>
          <a:p>
            <a:pPr marL="0" indent="0">
              <a:buNone/>
            </a:pPr>
            <a:r>
              <a:rPr lang="en-GB" sz="1400" dirty="0">
                <a:effectLst/>
                <a:latin typeface="Comic Sans MS" panose="030F0702030302020204" pitchFamily="66" charset="0"/>
              </a:rPr>
              <a:t>The global nature of some diseases in terms of their geographical spread and scale has encouraged international efforts to combat them. </a:t>
            </a:r>
          </a:p>
          <a:p>
            <a:pPr marL="0" indent="0">
              <a:buNone/>
            </a:pPr>
            <a:r>
              <a:rPr lang="en-GB" sz="1400" dirty="0">
                <a:effectLst/>
                <a:latin typeface="Comic Sans MS" panose="030F0702030302020204" pitchFamily="66" charset="0"/>
              </a:rPr>
              <a:t>The causes of disease are often complex and the impacts even more so especially when dealing with these at epidemic and pandemic levels. </a:t>
            </a:r>
            <a:endParaRPr lang="en-GB" sz="1400" dirty="0">
              <a:latin typeface="Comic Sans MS" panose="030F0702030302020204" pitchFamily="66" charset="0"/>
            </a:endParaRPr>
          </a:p>
        </p:txBody>
      </p:sp>
      <p:sp>
        <p:nvSpPr>
          <p:cNvPr id="5" name="Freeform 20">
            <a:extLst>
              <a:ext uri="{FF2B5EF4-FFF2-40B4-BE49-F238E27FC236}">
                <a16:creationId xmlns:a16="http://schemas.microsoft.com/office/drawing/2014/main" id="{646C5FB1-7AA4-42A1-AE93-0C54466DF6B6}"/>
              </a:ext>
            </a:extLst>
          </p:cNvPr>
          <p:cNvSpPr/>
          <p:nvPr/>
        </p:nvSpPr>
        <p:spPr>
          <a:xfrm>
            <a:off x="283029" y="12666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pic>
        <p:nvPicPr>
          <p:cNvPr id="1026" name="Picture 2" descr="Coronavirus Disease (COVID-19) Information for Dialysis Patients - Dialysis  Patient Citizens Education Center">
            <a:extLst>
              <a:ext uri="{FF2B5EF4-FFF2-40B4-BE49-F238E27FC236}">
                <a16:creationId xmlns:a16="http://schemas.microsoft.com/office/drawing/2014/main" id="{9D5ABF0A-5BDB-4F2C-A237-5201BB940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9681" y="1640178"/>
            <a:ext cx="3200247" cy="18149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invertebrate, purple&#10;&#10;Description automatically generated">
            <a:extLst>
              <a:ext uri="{FF2B5EF4-FFF2-40B4-BE49-F238E27FC236}">
                <a16:creationId xmlns:a16="http://schemas.microsoft.com/office/drawing/2014/main" id="{D5393B17-6410-4DD2-ABF9-C8D0D077E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350" y="4540529"/>
            <a:ext cx="3017394" cy="2050360"/>
          </a:xfrm>
          <a:prstGeom prst="rect">
            <a:avLst/>
          </a:prstGeom>
        </p:spPr>
      </p:pic>
      <p:pic>
        <p:nvPicPr>
          <p:cNvPr id="8" name="Picture 7" descr="A picture containing hydrozoan, ocean floor&#10;&#10;Description automatically generated">
            <a:extLst>
              <a:ext uri="{FF2B5EF4-FFF2-40B4-BE49-F238E27FC236}">
                <a16:creationId xmlns:a16="http://schemas.microsoft.com/office/drawing/2014/main" id="{1C2EFF32-27B4-4E16-98AC-B4095567AB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7323" y="2932726"/>
            <a:ext cx="4350824" cy="1963914"/>
          </a:xfrm>
          <a:prstGeom prst="rect">
            <a:avLst/>
          </a:prstGeom>
        </p:spPr>
      </p:pic>
    </p:spTree>
    <p:extLst>
      <p:ext uri="{BB962C8B-B14F-4D97-AF65-F5344CB8AC3E}">
        <p14:creationId xmlns:p14="http://schemas.microsoft.com/office/powerpoint/2010/main" val="2317116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dirty="0">
                <a:latin typeface="Comic Sans MS" panose="030F0702030302020204" pitchFamily="66" charset="0"/>
              </a:rPr>
              <a:t>Independent Investigation -NEA</a:t>
            </a:r>
          </a:p>
        </p:txBody>
      </p:sp>
      <p:sp>
        <p:nvSpPr>
          <p:cNvPr id="3" name="Content Placeholder 2"/>
          <p:cNvSpPr>
            <a:spLocks noGrp="1"/>
          </p:cNvSpPr>
          <p:nvPr>
            <p:ph idx="1"/>
          </p:nvPr>
        </p:nvSpPr>
        <p:spPr>
          <a:xfrm>
            <a:off x="528506" y="1825625"/>
            <a:ext cx="3830430" cy="4768122"/>
          </a:xfrm>
        </p:spPr>
        <p:txBody>
          <a:bodyPr>
            <a:normAutofit lnSpcReduction="10000"/>
          </a:bodyPr>
          <a:lstStyle/>
          <a:p>
            <a:pPr marL="0" indent="0">
              <a:buNone/>
            </a:pPr>
            <a:r>
              <a:rPr lang="en-GB" sz="1600" dirty="0">
                <a:effectLst/>
                <a:latin typeface="Comic Sans MS" panose="030F0702030302020204" pitchFamily="66" charset="0"/>
              </a:rPr>
              <a:t>An independent investigation in A Level Geography provides learners with the opportunity to develop a wide range of skills and abilities which are applicable not only to study in Higher Education but also within the world of work and life, which, amongst others, include:</a:t>
            </a:r>
          </a:p>
          <a:p>
            <a:pPr>
              <a:lnSpc>
                <a:spcPct val="100000"/>
              </a:lnSpc>
            </a:pPr>
            <a:r>
              <a:rPr lang="en-GB" sz="1600" dirty="0">
                <a:effectLst/>
                <a:latin typeface="Comic Sans MS" panose="030F0702030302020204" pitchFamily="66" charset="0"/>
              </a:rPr>
              <a:t>the structure and enquiry process;</a:t>
            </a:r>
          </a:p>
          <a:p>
            <a:pPr>
              <a:lnSpc>
                <a:spcPct val="100000"/>
              </a:lnSpc>
            </a:pPr>
            <a:r>
              <a:rPr lang="en-GB" sz="1600" dirty="0">
                <a:effectLst/>
                <a:latin typeface="Comic Sans MS" panose="030F0702030302020204" pitchFamily="66" charset="0"/>
              </a:rPr>
              <a:t>extended writing;</a:t>
            </a:r>
          </a:p>
          <a:p>
            <a:pPr>
              <a:lnSpc>
                <a:spcPct val="100000"/>
              </a:lnSpc>
            </a:pPr>
            <a:r>
              <a:rPr lang="en-GB" sz="1600" dirty="0">
                <a:effectLst/>
                <a:latin typeface="Comic Sans MS" panose="030F0702030302020204" pitchFamily="66" charset="0"/>
              </a:rPr>
              <a:t>innovation in investigating and presenting data;</a:t>
            </a:r>
          </a:p>
          <a:p>
            <a:pPr>
              <a:lnSpc>
                <a:spcPct val="100000"/>
              </a:lnSpc>
            </a:pPr>
            <a:r>
              <a:rPr lang="en-GB" sz="1600" dirty="0">
                <a:effectLst/>
                <a:latin typeface="Comic Sans MS" panose="030F0702030302020204" pitchFamily="66" charset="0"/>
              </a:rPr>
              <a:t>self-directed study;</a:t>
            </a:r>
          </a:p>
          <a:p>
            <a:pPr>
              <a:lnSpc>
                <a:spcPct val="100000"/>
              </a:lnSpc>
            </a:pPr>
            <a:r>
              <a:rPr lang="en-GB" sz="1600" dirty="0">
                <a:effectLst/>
                <a:latin typeface="Comic Sans MS" panose="030F0702030302020204" pitchFamily="66" charset="0"/>
              </a:rPr>
              <a:t>research techniques;</a:t>
            </a:r>
          </a:p>
          <a:p>
            <a:pPr>
              <a:lnSpc>
                <a:spcPct val="100000"/>
              </a:lnSpc>
            </a:pPr>
            <a:r>
              <a:rPr lang="en-GB" sz="1600" dirty="0">
                <a:effectLst/>
                <a:latin typeface="Comic Sans MS" panose="030F0702030302020204" pitchFamily="66" charset="0"/>
              </a:rPr>
              <a:t>making synoptic links between the real world, geographical theory, the learners own research and the specification.</a:t>
            </a:r>
            <a:endParaRPr lang="en-GB" sz="1600" dirty="0">
              <a:latin typeface="Comic Sans MS" panose="030F0702030302020204" pitchFamily="66" charset="0"/>
            </a:endParaRPr>
          </a:p>
        </p:txBody>
      </p:sp>
      <p:sp>
        <p:nvSpPr>
          <p:cNvPr id="4" name="Freeform 20">
            <a:extLst>
              <a:ext uri="{FF2B5EF4-FFF2-40B4-BE49-F238E27FC236}">
                <a16:creationId xmlns:a16="http://schemas.microsoft.com/office/drawing/2014/main" id="{5B2FB671-64F6-4C45-B077-D52A481E5BFF}"/>
              </a:ext>
            </a:extLst>
          </p:cNvPr>
          <p:cNvSpPr/>
          <p:nvPr/>
        </p:nvSpPr>
        <p:spPr>
          <a:xfrm>
            <a:off x="283029" y="126662"/>
            <a:ext cx="8577942" cy="1513516"/>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pic>
        <p:nvPicPr>
          <p:cNvPr id="6" name="Picture 5" descr="A sign in front of a building&#10;&#10;Description automatically generated with medium confidence">
            <a:extLst>
              <a:ext uri="{FF2B5EF4-FFF2-40B4-BE49-F238E27FC236}">
                <a16:creationId xmlns:a16="http://schemas.microsoft.com/office/drawing/2014/main" id="{2CDA5C11-8704-4DDC-8413-18F86B4E5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6563" y="1690689"/>
            <a:ext cx="2917656" cy="1949156"/>
          </a:xfrm>
          <a:prstGeom prst="rect">
            <a:avLst/>
          </a:prstGeom>
        </p:spPr>
      </p:pic>
      <p:pic>
        <p:nvPicPr>
          <p:cNvPr id="8" name="Picture 7" descr="A picture containing indoor, floor, green, ceiling&#10;&#10;Description automatically generated">
            <a:extLst>
              <a:ext uri="{FF2B5EF4-FFF2-40B4-BE49-F238E27FC236}">
                <a16:creationId xmlns:a16="http://schemas.microsoft.com/office/drawing/2014/main" id="{AEF6D70D-276B-4CEE-B687-7D121D7D8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438" y="3284981"/>
            <a:ext cx="2768348" cy="1849410"/>
          </a:xfrm>
          <a:prstGeom prst="rect">
            <a:avLst/>
          </a:prstGeom>
        </p:spPr>
      </p:pic>
      <p:pic>
        <p:nvPicPr>
          <p:cNvPr id="10" name="Picture 9" descr="People walking on a beach&#10;&#10;Description automatically generated with low confidence">
            <a:extLst>
              <a:ext uri="{FF2B5EF4-FFF2-40B4-BE49-F238E27FC236}">
                <a16:creationId xmlns:a16="http://schemas.microsoft.com/office/drawing/2014/main" id="{7FC896F4-CD7D-4F92-8ECF-E4E4A46E7F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1204" y="4843229"/>
            <a:ext cx="2825631" cy="1879231"/>
          </a:xfrm>
          <a:prstGeom prst="rect">
            <a:avLst/>
          </a:prstGeom>
        </p:spPr>
      </p:pic>
    </p:spTree>
    <p:extLst>
      <p:ext uri="{BB962C8B-B14F-4D97-AF65-F5344CB8AC3E}">
        <p14:creationId xmlns:p14="http://schemas.microsoft.com/office/powerpoint/2010/main" val="1088048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DFB6-C7B9-4604-B1F7-0B203BE17CDD}"/>
              </a:ext>
            </a:extLst>
          </p:cNvPr>
          <p:cNvSpPr>
            <a:spLocks noGrp="1"/>
          </p:cNvSpPr>
          <p:nvPr>
            <p:ph type="title"/>
          </p:nvPr>
        </p:nvSpPr>
        <p:spPr>
          <a:xfrm>
            <a:off x="402672" y="113251"/>
            <a:ext cx="8112678" cy="1052613"/>
          </a:xfrm>
        </p:spPr>
        <p:txBody>
          <a:bodyPr>
            <a:normAutofit/>
          </a:bodyPr>
          <a:lstStyle/>
          <a:p>
            <a:pPr algn="ctr"/>
            <a:r>
              <a:rPr lang="en-GB" sz="3200" dirty="0">
                <a:latin typeface="Comic Sans MS" panose="030F0702030302020204" pitchFamily="66" charset="0"/>
              </a:rPr>
              <a:t>Skills you learn in A Level Geography</a:t>
            </a:r>
          </a:p>
        </p:txBody>
      </p:sp>
      <p:sp>
        <p:nvSpPr>
          <p:cNvPr id="3" name="Content Placeholder 2">
            <a:extLst>
              <a:ext uri="{FF2B5EF4-FFF2-40B4-BE49-F238E27FC236}">
                <a16:creationId xmlns:a16="http://schemas.microsoft.com/office/drawing/2014/main" id="{6A34906E-9732-4144-B45E-7AC84D2790E4}"/>
              </a:ext>
            </a:extLst>
          </p:cNvPr>
          <p:cNvSpPr>
            <a:spLocks noGrp="1"/>
          </p:cNvSpPr>
          <p:nvPr>
            <p:ph idx="1"/>
          </p:nvPr>
        </p:nvSpPr>
        <p:spPr>
          <a:xfrm>
            <a:off x="192947" y="1333850"/>
            <a:ext cx="8816829" cy="5410899"/>
          </a:xfrm>
        </p:spPr>
        <p:txBody>
          <a:bodyPr>
            <a:normAutofit fontScale="40000" lnSpcReduction="20000"/>
          </a:bodyPr>
          <a:lstStyle/>
          <a:p>
            <a:pPr marL="0" indent="0">
              <a:lnSpc>
                <a:spcPct val="170000"/>
              </a:lnSpc>
              <a:buNone/>
            </a:pPr>
            <a:r>
              <a:rPr lang="en-GB" sz="3500" b="1" dirty="0">
                <a:latin typeface="Comic Sans MS" panose="030F0702030302020204" pitchFamily="66" charset="0"/>
              </a:rPr>
              <a:t>Analytical skills: </a:t>
            </a:r>
            <a:r>
              <a:rPr lang="en-GB" sz="3500" dirty="0">
                <a:latin typeface="Comic Sans MS" panose="030F0702030302020204" pitchFamily="66" charset="0"/>
              </a:rPr>
              <a:t>Geography involves interpreting data, maps, graphs, and case studies. You learn how to break down complex information and analyse geographical patterns and trends.</a:t>
            </a:r>
          </a:p>
          <a:p>
            <a:pPr marL="0" indent="0">
              <a:lnSpc>
                <a:spcPct val="170000"/>
              </a:lnSpc>
              <a:buNone/>
            </a:pPr>
            <a:r>
              <a:rPr lang="en-GB" sz="3500" b="1" dirty="0">
                <a:latin typeface="Comic Sans MS" panose="030F0702030302020204" pitchFamily="66" charset="0"/>
              </a:rPr>
              <a:t>Critical thinking: </a:t>
            </a:r>
            <a:r>
              <a:rPr lang="en-GB" sz="3500" dirty="0">
                <a:latin typeface="Comic Sans MS" panose="030F0702030302020204" pitchFamily="66" charset="0"/>
              </a:rPr>
              <a:t>You’ll evaluate environmental, social, and political problems, develop arguments, and propose solutions to issues such as urbanization, deforestation, and climate change.</a:t>
            </a:r>
          </a:p>
          <a:p>
            <a:pPr marL="0" indent="0">
              <a:lnSpc>
                <a:spcPct val="170000"/>
              </a:lnSpc>
              <a:buNone/>
            </a:pPr>
            <a:r>
              <a:rPr lang="en-GB" sz="3500" b="1" dirty="0">
                <a:latin typeface="Comic Sans MS" panose="030F0702030302020204" pitchFamily="66" charset="0"/>
              </a:rPr>
              <a:t>Research skills: </a:t>
            </a:r>
            <a:r>
              <a:rPr lang="en-GB" sz="3500" dirty="0">
                <a:latin typeface="Comic Sans MS" panose="030F0702030302020204" pitchFamily="66" charset="0"/>
              </a:rPr>
              <a:t>Geography students develop strong research skills through case studies and fieldwork, including collecting data, conducting surveys, and analysing geographical phenomena.</a:t>
            </a:r>
          </a:p>
          <a:p>
            <a:pPr marL="0" indent="0">
              <a:lnSpc>
                <a:spcPct val="170000"/>
              </a:lnSpc>
              <a:buNone/>
            </a:pPr>
            <a:r>
              <a:rPr lang="en-GB" sz="3500" b="1" dirty="0">
                <a:latin typeface="Comic Sans MS" panose="030F0702030302020204" pitchFamily="66" charset="0"/>
              </a:rPr>
              <a:t>Problem-solving: </a:t>
            </a:r>
            <a:r>
              <a:rPr lang="en-GB" sz="3500" dirty="0">
                <a:latin typeface="Comic Sans MS" panose="030F0702030302020204" pitchFamily="66" charset="0"/>
              </a:rPr>
              <a:t>You will address real-world issues, such as how to manage natural disasters or develop sustainable urban spaces, honing your ability to think strategically and find solutions.</a:t>
            </a:r>
          </a:p>
          <a:p>
            <a:pPr marL="0" indent="0">
              <a:lnSpc>
                <a:spcPct val="170000"/>
              </a:lnSpc>
              <a:buNone/>
            </a:pPr>
            <a:r>
              <a:rPr lang="en-GB" sz="3500" b="1" dirty="0">
                <a:latin typeface="Comic Sans MS" panose="030F0702030302020204" pitchFamily="66" charset="0"/>
              </a:rPr>
              <a:t>Technical skills: </a:t>
            </a:r>
            <a:r>
              <a:rPr lang="en-GB" sz="3500" dirty="0">
                <a:latin typeface="Comic Sans MS" panose="030F0702030302020204" pitchFamily="66" charset="0"/>
              </a:rPr>
              <a:t>A Level Geography often involves the use of geographical information systems (GIS) and other mapping tools, which are increasingly important in the modern job market.</a:t>
            </a:r>
          </a:p>
          <a:p>
            <a:pPr marL="0" indent="0">
              <a:lnSpc>
                <a:spcPct val="170000"/>
              </a:lnSpc>
              <a:buNone/>
            </a:pPr>
            <a:r>
              <a:rPr lang="en-GB" sz="3500" b="1" dirty="0">
                <a:latin typeface="Comic Sans MS" panose="030F0702030302020204" pitchFamily="66" charset="0"/>
              </a:rPr>
              <a:t>Communication and writing: </a:t>
            </a:r>
            <a:r>
              <a:rPr lang="en-GB" sz="3500" dirty="0">
                <a:latin typeface="Comic Sans MS" panose="030F0702030302020204" pitchFamily="66" charset="0"/>
              </a:rPr>
              <a:t>Students improve their ability to write reports, present findings, and communicate complex ideas clearly.</a:t>
            </a:r>
          </a:p>
          <a:p>
            <a:pPr marL="0" indent="0">
              <a:lnSpc>
                <a:spcPct val="170000"/>
              </a:lnSpc>
              <a:buNone/>
            </a:pPr>
            <a:r>
              <a:rPr lang="en-GB" sz="3500" b="1" dirty="0">
                <a:latin typeface="Comic Sans MS" panose="030F0702030302020204" pitchFamily="66" charset="0"/>
              </a:rPr>
              <a:t>Teamwork and collaboration: </a:t>
            </a:r>
            <a:r>
              <a:rPr lang="en-GB" sz="3500" dirty="0">
                <a:latin typeface="Comic Sans MS" panose="030F0702030302020204" pitchFamily="66" charset="0"/>
              </a:rPr>
              <a:t>Fieldwork often requires working in groups, building skills in cooperation and leadership.</a:t>
            </a:r>
          </a:p>
          <a:p>
            <a:endParaRPr lang="en-GB" dirty="0">
              <a:latin typeface="Comic Sans MS" panose="030F0702030302020204" pitchFamily="66" charset="0"/>
            </a:endParaRPr>
          </a:p>
        </p:txBody>
      </p:sp>
      <p:sp>
        <p:nvSpPr>
          <p:cNvPr id="4" name="Freeform 20">
            <a:extLst>
              <a:ext uri="{FF2B5EF4-FFF2-40B4-BE49-F238E27FC236}">
                <a16:creationId xmlns:a16="http://schemas.microsoft.com/office/drawing/2014/main" id="{C79066F8-6964-47AC-AC74-2B19A192F54E}"/>
              </a:ext>
            </a:extLst>
          </p:cNvPr>
          <p:cNvSpPr/>
          <p:nvPr/>
        </p:nvSpPr>
        <p:spPr>
          <a:xfrm>
            <a:off x="283029" y="71306"/>
            <a:ext cx="8577942" cy="1128320"/>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spTree>
    <p:extLst>
      <p:ext uri="{BB962C8B-B14F-4D97-AF65-F5344CB8AC3E}">
        <p14:creationId xmlns:p14="http://schemas.microsoft.com/office/powerpoint/2010/main" val="3791119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DFB6-C7B9-4604-B1F7-0B203BE17CDD}"/>
              </a:ext>
            </a:extLst>
          </p:cNvPr>
          <p:cNvSpPr>
            <a:spLocks noGrp="1"/>
          </p:cNvSpPr>
          <p:nvPr>
            <p:ph type="title"/>
          </p:nvPr>
        </p:nvSpPr>
        <p:spPr>
          <a:xfrm>
            <a:off x="433344" y="394179"/>
            <a:ext cx="8163012" cy="1325563"/>
          </a:xfrm>
        </p:spPr>
        <p:txBody>
          <a:bodyPr>
            <a:normAutofit/>
          </a:bodyPr>
          <a:lstStyle/>
          <a:p>
            <a:pPr algn="ctr"/>
            <a:r>
              <a:rPr lang="en-GB" sz="3200" dirty="0">
                <a:latin typeface="Comic Sans MS" panose="030F0702030302020204" pitchFamily="66" charset="0"/>
              </a:rPr>
              <a:t>What jobs could an A Level in Geography lead to?</a:t>
            </a:r>
          </a:p>
        </p:txBody>
      </p:sp>
      <p:sp>
        <p:nvSpPr>
          <p:cNvPr id="3" name="Content Placeholder 2">
            <a:extLst>
              <a:ext uri="{FF2B5EF4-FFF2-40B4-BE49-F238E27FC236}">
                <a16:creationId xmlns:a16="http://schemas.microsoft.com/office/drawing/2014/main" id="{6A34906E-9732-4144-B45E-7AC84D2790E4}"/>
              </a:ext>
            </a:extLst>
          </p:cNvPr>
          <p:cNvSpPr>
            <a:spLocks noGrp="1"/>
          </p:cNvSpPr>
          <p:nvPr>
            <p:ph sz="half" idx="1"/>
          </p:nvPr>
        </p:nvSpPr>
        <p:spPr>
          <a:xfrm>
            <a:off x="184558" y="1830837"/>
            <a:ext cx="4330292" cy="4860401"/>
          </a:xfrm>
        </p:spPr>
        <p:txBody>
          <a:bodyPr>
            <a:normAutofit lnSpcReduction="10000"/>
          </a:bodyPr>
          <a:lstStyle/>
          <a:p>
            <a:pPr marL="0" indent="0">
              <a:lnSpc>
                <a:spcPct val="170000"/>
              </a:lnSpc>
              <a:buNone/>
            </a:pPr>
            <a:r>
              <a:rPr lang="en-GB" sz="1200" b="1" dirty="0">
                <a:latin typeface="Comic Sans MS" panose="030F0702030302020204" pitchFamily="66" charset="0"/>
              </a:rPr>
              <a:t>Environmental consultant: </a:t>
            </a:r>
            <a:r>
              <a:rPr lang="en-GB" sz="1200" dirty="0">
                <a:latin typeface="Comic Sans MS" panose="030F0702030302020204" pitchFamily="66" charset="0"/>
              </a:rPr>
              <a:t>Working on projects related to sustainability, conservation, pollution control, and environmental regulations.</a:t>
            </a:r>
          </a:p>
          <a:p>
            <a:pPr marL="0" indent="0">
              <a:lnSpc>
                <a:spcPct val="170000"/>
              </a:lnSpc>
              <a:buNone/>
            </a:pPr>
            <a:r>
              <a:rPr lang="en-GB" sz="1200" b="1" dirty="0">
                <a:latin typeface="Comic Sans MS" panose="030F0702030302020204" pitchFamily="66" charset="0"/>
              </a:rPr>
              <a:t>Urban planner: </a:t>
            </a:r>
            <a:r>
              <a:rPr lang="en-GB" sz="1200" dirty="0">
                <a:latin typeface="Comic Sans MS" panose="030F0702030302020204" pitchFamily="66" charset="0"/>
              </a:rPr>
              <a:t>Helping to develop towns and cities, considering factors like infrastructure, transport, housing, and environmental impact.</a:t>
            </a:r>
          </a:p>
          <a:p>
            <a:pPr marL="0" indent="0">
              <a:lnSpc>
                <a:spcPct val="170000"/>
              </a:lnSpc>
              <a:buNone/>
            </a:pPr>
            <a:r>
              <a:rPr lang="en-GB" sz="1200" b="1" dirty="0">
                <a:latin typeface="Comic Sans MS" panose="030F0702030302020204" pitchFamily="66" charset="0"/>
              </a:rPr>
              <a:t>Geographical Information Systems (GIS) Analyst: </a:t>
            </a:r>
            <a:r>
              <a:rPr lang="en-GB" sz="1200" dirty="0">
                <a:latin typeface="Comic Sans MS" panose="030F0702030302020204" pitchFamily="66" charset="0"/>
              </a:rPr>
              <a:t>Using GIS software to analyse spatial data and produce maps and models for sectors like agriculture, urban planning, or environmental management.</a:t>
            </a:r>
          </a:p>
          <a:p>
            <a:pPr marL="0" indent="0">
              <a:lnSpc>
                <a:spcPct val="170000"/>
              </a:lnSpc>
              <a:buNone/>
            </a:pPr>
            <a:r>
              <a:rPr lang="en-GB" sz="1200" b="1" dirty="0">
                <a:latin typeface="Comic Sans MS" panose="030F0702030302020204" pitchFamily="66" charset="0"/>
              </a:rPr>
              <a:t>Cartographer: </a:t>
            </a:r>
            <a:r>
              <a:rPr lang="en-GB" sz="1200" dirty="0">
                <a:latin typeface="Comic Sans MS" panose="030F0702030302020204" pitchFamily="66" charset="0"/>
              </a:rPr>
              <a:t>Specialising in creating maps and visual representations of data.</a:t>
            </a:r>
          </a:p>
          <a:p>
            <a:pPr marL="0" indent="0">
              <a:lnSpc>
                <a:spcPct val="170000"/>
              </a:lnSpc>
              <a:buNone/>
            </a:pPr>
            <a:r>
              <a:rPr lang="en-GB" sz="1200" b="1" dirty="0">
                <a:latin typeface="Comic Sans MS" panose="030F0702030302020204" pitchFamily="66" charset="0"/>
              </a:rPr>
              <a:t>Meteorologist: </a:t>
            </a:r>
            <a:r>
              <a:rPr lang="en-GB" sz="1200" dirty="0">
                <a:latin typeface="Comic Sans MS" panose="030F0702030302020204" pitchFamily="66" charset="0"/>
              </a:rPr>
              <a:t>Studying and predicting weather patterns and climate changes.</a:t>
            </a:r>
          </a:p>
          <a:p>
            <a:pPr>
              <a:lnSpc>
                <a:spcPct val="170000"/>
              </a:lnSpc>
            </a:pPr>
            <a:endParaRPr lang="en-GB" sz="1200" dirty="0">
              <a:latin typeface="Comic Sans MS" panose="030F0702030302020204" pitchFamily="66" charset="0"/>
            </a:endParaRPr>
          </a:p>
          <a:p>
            <a:pPr>
              <a:lnSpc>
                <a:spcPct val="170000"/>
              </a:lnSpc>
            </a:pPr>
            <a:endParaRPr lang="en-GB" sz="1200" dirty="0">
              <a:latin typeface="Comic Sans MS" panose="030F0702030302020204" pitchFamily="66" charset="0"/>
            </a:endParaRPr>
          </a:p>
        </p:txBody>
      </p:sp>
      <p:sp>
        <p:nvSpPr>
          <p:cNvPr id="5" name="Content Placeholder 4">
            <a:extLst>
              <a:ext uri="{FF2B5EF4-FFF2-40B4-BE49-F238E27FC236}">
                <a16:creationId xmlns:a16="http://schemas.microsoft.com/office/drawing/2014/main" id="{5993E0CE-692A-42F0-AAA7-85D8775DCF8F}"/>
              </a:ext>
            </a:extLst>
          </p:cNvPr>
          <p:cNvSpPr>
            <a:spLocks noGrp="1"/>
          </p:cNvSpPr>
          <p:nvPr>
            <p:ph sz="half" idx="2"/>
          </p:nvPr>
        </p:nvSpPr>
        <p:spPr>
          <a:xfrm>
            <a:off x="4629150" y="1825624"/>
            <a:ext cx="4330292" cy="4860401"/>
          </a:xfrm>
        </p:spPr>
        <p:txBody>
          <a:bodyPr>
            <a:normAutofit lnSpcReduction="10000"/>
          </a:bodyPr>
          <a:lstStyle/>
          <a:p>
            <a:pPr marL="0" indent="0">
              <a:lnSpc>
                <a:spcPct val="170000"/>
              </a:lnSpc>
              <a:buNone/>
            </a:pPr>
            <a:r>
              <a:rPr lang="en-GB" sz="1200" b="1" dirty="0">
                <a:latin typeface="Comic Sans MS" panose="030F0702030302020204" pitchFamily="66" charset="0"/>
              </a:rPr>
              <a:t>Disaster and emergency manager: </a:t>
            </a:r>
            <a:r>
              <a:rPr lang="en-GB" sz="1200" dirty="0">
                <a:latin typeface="Comic Sans MS" panose="030F0702030302020204" pitchFamily="66" charset="0"/>
              </a:rPr>
              <a:t>Planning for and managing responses to natural disasters such as floods, hurricanes, and earthquakes.</a:t>
            </a:r>
          </a:p>
          <a:p>
            <a:pPr marL="0" indent="0">
              <a:lnSpc>
                <a:spcPct val="170000"/>
              </a:lnSpc>
              <a:buNone/>
            </a:pPr>
            <a:r>
              <a:rPr lang="en-GB" sz="1200" b="1" dirty="0">
                <a:latin typeface="Comic Sans MS" panose="030F0702030302020204" pitchFamily="66" charset="0"/>
              </a:rPr>
              <a:t>International development worker: </a:t>
            </a:r>
            <a:r>
              <a:rPr lang="en-GB" sz="1200" dirty="0">
                <a:latin typeface="Comic Sans MS" panose="030F0702030302020204" pitchFamily="66" charset="0"/>
              </a:rPr>
              <a:t>Contributing to projects in developing countries, focusing on areas like sustainability, education, or infrastructure.</a:t>
            </a:r>
          </a:p>
          <a:p>
            <a:pPr marL="0" indent="0">
              <a:lnSpc>
                <a:spcPct val="170000"/>
              </a:lnSpc>
              <a:buNone/>
            </a:pPr>
            <a:r>
              <a:rPr lang="en-GB" sz="1200" b="1" dirty="0">
                <a:latin typeface="Comic Sans MS" panose="030F0702030302020204" pitchFamily="66" charset="0"/>
              </a:rPr>
              <a:t>Conservationist or ecologist: </a:t>
            </a:r>
            <a:r>
              <a:rPr lang="en-GB" sz="1200" dirty="0">
                <a:latin typeface="Comic Sans MS" panose="030F0702030302020204" pitchFamily="66" charset="0"/>
              </a:rPr>
              <a:t>Working on wildlife conservation projects, protecting ecosystems, or advising on environmental policies.</a:t>
            </a:r>
          </a:p>
          <a:p>
            <a:pPr marL="0" indent="0">
              <a:lnSpc>
                <a:spcPct val="170000"/>
              </a:lnSpc>
              <a:buNone/>
            </a:pPr>
            <a:r>
              <a:rPr lang="en-GB" sz="1200" b="1" dirty="0">
                <a:latin typeface="Comic Sans MS" panose="030F0702030302020204" pitchFamily="66" charset="0"/>
              </a:rPr>
              <a:t>Travel and tourism consultant: </a:t>
            </a:r>
            <a:r>
              <a:rPr lang="en-GB" sz="1200" dirty="0">
                <a:latin typeface="Comic Sans MS" panose="030F0702030302020204" pitchFamily="66" charset="0"/>
              </a:rPr>
              <a:t>Using your geographical knowledge to promote sustainable tourism or manage tourism destinations.</a:t>
            </a:r>
          </a:p>
          <a:p>
            <a:pPr marL="0" indent="0">
              <a:lnSpc>
                <a:spcPct val="170000"/>
              </a:lnSpc>
              <a:buNone/>
            </a:pPr>
            <a:r>
              <a:rPr lang="en-GB" sz="1200" b="1" dirty="0">
                <a:latin typeface="Comic Sans MS" panose="030F0702030302020204" pitchFamily="66" charset="0"/>
              </a:rPr>
              <a:t>Teaching or lecturing: </a:t>
            </a:r>
            <a:r>
              <a:rPr lang="en-GB" sz="1200" dirty="0">
                <a:latin typeface="Comic Sans MS" panose="030F0702030302020204" pitchFamily="66" charset="0"/>
              </a:rPr>
              <a:t>Becoming a Geography teacher or academic at a school, college, or university.</a:t>
            </a:r>
          </a:p>
          <a:p>
            <a:pPr>
              <a:lnSpc>
                <a:spcPct val="170000"/>
              </a:lnSpc>
            </a:pPr>
            <a:endParaRPr lang="en-GB" sz="1200" dirty="0">
              <a:latin typeface="Comic Sans MS" panose="030F0702030302020204" pitchFamily="66" charset="0"/>
            </a:endParaRPr>
          </a:p>
        </p:txBody>
      </p:sp>
      <p:sp>
        <p:nvSpPr>
          <p:cNvPr id="6" name="Freeform 20">
            <a:extLst>
              <a:ext uri="{FF2B5EF4-FFF2-40B4-BE49-F238E27FC236}">
                <a16:creationId xmlns:a16="http://schemas.microsoft.com/office/drawing/2014/main" id="{D9749D35-0B23-41E7-A076-F7E7E58B5834}"/>
              </a:ext>
            </a:extLst>
          </p:cNvPr>
          <p:cNvSpPr/>
          <p:nvPr/>
        </p:nvSpPr>
        <p:spPr>
          <a:xfrm>
            <a:off x="283029" y="71305"/>
            <a:ext cx="8577942" cy="1547769"/>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spTree>
    <p:extLst>
      <p:ext uri="{BB962C8B-B14F-4D97-AF65-F5344CB8AC3E}">
        <p14:creationId xmlns:p14="http://schemas.microsoft.com/office/powerpoint/2010/main" val="3779897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0C5023-21C1-455D-8E42-109C7426364F}"/>
              </a:ext>
            </a:extLst>
          </p:cNvPr>
          <p:cNvPicPr>
            <a:picLocks noChangeAspect="1"/>
          </p:cNvPicPr>
          <p:nvPr/>
        </p:nvPicPr>
        <p:blipFill>
          <a:blip r:embed="rId2"/>
          <a:stretch>
            <a:fillRect/>
          </a:stretch>
        </p:blipFill>
        <p:spPr>
          <a:xfrm>
            <a:off x="0" y="1250518"/>
            <a:ext cx="3927520" cy="4846586"/>
          </a:xfrm>
          <a:prstGeom prst="rect">
            <a:avLst/>
          </a:prstGeom>
        </p:spPr>
      </p:pic>
      <p:sp>
        <p:nvSpPr>
          <p:cNvPr id="2" name="Title 1">
            <a:extLst>
              <a:ext uri="{FF2B5EF4-FFF2-40B4-BE49-F238E27FC236}">
                <a16:creationId xmlns:a16="http://schemas.microsoft.com/office/drawing/2014/main" id="{4A9C64FD-A74B-4057-A54E-BD34CEF19500}"/>
              </a:ext>
            </a:extLst>
          </p:cNvPr>
          <p:cNvSpPr>
            <a:spLocks noGrp="1"/>
          </p:cNvSpPr>
          <p:nvPr>
            <p:ph type="title"/>
          </p:nvPr>
        </p:nvSpPr>
        <p:spPr>
          <a:xfrm>
            <a:off x="628650" y="-88642"/>
            <a:ext cx="7886700" cy="1325563"/>
          </a:xfrm>
        </p:spPr>
        <p:txBody>
          <a:bodyPr>
            <a:normAutofit/>
          </a:bodyPr>
          <a:lstStyle/>
          <a:p>
            <a:pPr algn="ctr"/>
            <a:r>
              <a:rPr lang="en-GB" sz="4000" dirty="0">
                <a:latin typeface="Comic Sans MS" panose="030F0702030302020204" pitchFamily="66" charset="0"/>
              </a:rPr>
              <a:t>Past LCHS Geography students</a:t>
            </a:r>
          </a:p>
        </p:txBody>
      </p:sp>
      <p:sp>
        <p:nvSpPr>
          <p:cNvPr id="5" name="Rectangle 4">
            <a:extLst>
              <a:ext uri="{FF2B5EF4-FFF2-40B4-BE49-F238E27FC236}">
                <a16:creationId xmlns:a16="http://schemas.microsoft.com/office/drawing/2014/main" id="{73AC8CEB-1DCB-49DA-8A05-19ECF723B84B}"/>
              </a:ext>
            </a:extLst>
          </p:cNvPr>
          <p:cNvSpPr/>
          <p:nvPr/>
        </p:nvSpPr>
        <p:spPr>
          <a:xfrm>
            <a:off x="5553512" y="1657680"/>
            <a:ext cx="2668223" cy="830997"/>
          </a:xfrm>
          <a:prstGeom prst="rect">
            <a:avLst/>
          </a:prstGeom>
        </p:spPr>
        <p:txBody>
          <a:bodyPr wrap="square">
            <a:spAutoFit/>
          </a:bodyPr>
          <a:lstStyle/>
          <a:p>
            <a:pPr algn="ctr"/>
            <a:r>
              <a:rPr lang="en-GB" sz="1600" i="1" dirty="0">
                <a:solidFill>
                  <a:srgbClr val="FF0000"/>
                </a:solidFill>
                <a:latin typeface="Comic Sans MS" panose="030F0702030302020204" pitchFamily="66" charset="0"/>
              </a:rPr>
              <a:t>Studied A Level Geography, the same year as Mrs Gelder</a:t>
            </a:r>
          </a:p>
        </p:txBody>
      </p:sp>
      <p:sp>
        <p:nvSpPr>
          <p:cNvPr id="8" name="Freeform 20">
            <a:extLst>
              <a:ext uri="{FF2B5EF4-FFF2-40B4-BE49-F238E27FC236}">
                <a16:creationId xmlns:a16="http://schemas.microsoft.com/office/drawing/2014/main" id="{6C21140B-378A-4A11-88DB-BAD02E2EB413}"/>
              </a:ext>
            </a:extLst>
          </p:cNvPr>
          <p:cNvSpPr/>
          <p:nvPr/>
        </p:nvSpPr>
        <p:spPr>
          <a:xfrm>
            <a:off x="283029" y="71306"/>
            <a:ext cx="8577942" cy="1019264"/>
          </a:xfrm>
          <a:custGeom>
            <a:avLst/>
            <a:gdLst>
              <a:gd name="connsiteX0" fmla="*/ 116440 w 2610389"/>
              <a:gd name="connsiteY0" fmla="*/ 120383 h 1525854"/>
              <a:gd name="connsiteX1" fmla="*/ 532077 w 2610389"/>
              <a:gd name="connsiteY1" fmla="*/ 45569 h 1525854"/>
              <a:gd name="connsiteX2" fmla="*/ 1005902 w 2610389"/>
              <a:gd name="connsiteY2" fmla="*/ 178572 h 1525854"/>
              <a:gd name="connsiteX3" fmla="*/ 1313473 w 2610389"/>
              <a:gd name="connsiteY3" fmla="*/ 87132 h 1525854"/>
              <a:gd name="connsiteX4" fmla="*/ 1712484 w 2610389"/>
              <a:gd name="connsiteY4" fmla="*/ 145321 h 1525854"/>
              <a:gd name="connsiteX5" fmla="*/ 2078244 w 2610389"/>
              <a:gd name="connsiteY5" fmla="*/ 37256 h 1525854"/>
              <a:gd name="connsiteX6" fmla="*/ 2410753 w 2610389"/>
              <a:gd name="connsiteY6" fmla="*/ 20630 h 1525854"/>
              <a:gd name="connsiteX7" fmla="*/ 2485567 w 2610389"/>
              <a:gd name="connsiteY7" fmla="*/ 311576 h 1525854"/>
              <a:gd name="connsiteX8" fmla="*/ 2610258 w 2610389"/>
              <a:gd name="connsiteY8" fmla="*/ 560958 h 1525854"/>
              <a:gd name="connsiteX9" fmla="*/ 2460629 w 2610389"/>
              <a:gd name="connsiteY9" fmla="*/ 727212 h 1525854"/>
              <a:gd name="connsiteX10" fmla="*/ 2535444 w 2610389"/>
              <a:gd name="connsiteY10" fmla="*/ 1101285 h 1525854"/>
              <a:gd name="connsiteX11" fmla="*/ 2477255 w 2610389"/>
              <a:gd name="connsiteY11" fmla="*/ 1325729 h 1525854"/>
              <a:gd name="connsiteX12" fmla="*/ 1961866 w 2610389"/>
              <a:gd name="connsiteY12" fmla="*/ 1400543 h 1525854"/>
              <a:gd name="connsiteX13" fmla="*/ 1820549 w 2610389"/>
              <a:gd name="connsiteY13" fmla="*/ 1375605 h 1525854"/>
              <a:gd name="connsiteX14" fmla="*/ 1670920 w 2610389"/>
              <a:gd name="connsiteY14" fmla="*/ 1450419 h 1525854"/>
              <a:gd name="connsiteX15" fmla="*/ 1305160 w 2610389"/>
              <a:gd name="connsiteY15" fmla="*/ 1400543 h 1525854"/>
              <a:gd name="connsiteX16" fmla="*/ 947713 w 2610389"/>
              <a:gd name="connsiteY16" fmla="*/ 1442107 h 1525854"/>
              <a:gd name="connsiteX17" fmla="*/ 615204 w 2610389"/>
              <a:gd name="connsiteY17" fmla="*/ 1516921 h 1525854"/>
              <a:gd name="connsiteX18" fmla="*/ 266069 w 2610389"/>
              <a:gd name="connsiteY18" fmla="*/ 1500296 h 1525854"/>
              <a:gd name="connsiteX19" fmla="*/ 74877 w 2610389"/>
              <a:gd name="connsiteY19" fmla="*/ 1300790 h 1525854"/>
              <a:gd name="connsiteX20" fmla="*/ 99815 w 2610389"/>
              <a:gd name="connsiteY20" fmla="*/ 1026470 h 1525854"/>
              <a:gd name="connsiteX21" fmla="*/ 62 w 2610389"/>
              <a:gd name="connsiteY21" fmla="*/ 785401 h 1525854"/>
              <a:gd name="connsiteX22" fmla="*/ 116440 w 2610389"/>
              <a:gd name="connsiteY22" fmla="*/ 569270 h 1525854"/>
              <a:gd name="connsiteX23" fmla="*/ 8375 w 2610389"/>
              <a:gd name="connsiteY23" fmla="*/ 303263 h 1525854"/>
              <a:gd name="connsiteX24" fmla="*/ 116440 w 2610389"/>
              <a:gd name="connsiteY24" fmla="*/ 120383 h 1525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0389" h="1525854">
                <a:moveTo>
                  <a:pt x="116440" y="120383"/>
                </a:moveTo>
                <a:cubicBezTo>
                  <a:pt x="203724" y="77434"/>
                  <a:pt x="383833" y="35871"/>
                  <a:pt x="532077" y="45569"/>
                </a:cubicBezTo>
                <a:cubicBezTo>
                  <a:pt x="680321" y="55267"/>
                  <a:pt x="875669" y="171645"/>
                  <a:pt x="1005902" y="178572"/>
                </a:cubicBezTo>
                <a:cubicBezTo>
                  <a:pt x="1136135" y="185499"/>
                  <a:pt x="1195709" y="92674"/>
                  <a:pt x="1313473" y="87132"/>
                </a:cubicBezTo>
                <a:cubicBezTo>
                  <a:pt x="1431237" y="81590"/>
                  <a:pt x="1585022" y="153634"/>
                  <a:pt x="1712484" y="145321"/>
                </a:cubicBezTo>
                <a:cubicBezTo>
                  <a:pt x="1839946" y="137008"/>
                  <a:pt x="1961866" y="58038"/>
                  <a:pt x="2078244" y="37256"/>
                </a:cubicBezTo>
                <a:cubicBezTo>
                  <a:pt x="2194622" y="16474"/>
                  <a:pt x="2342866" y="-25090"/>
                  <a:pt x="2410753" y="20630"/>
                </a:cubicBezTo>
                <a:cubicBezTo>
                  <a:pt x="2478640" y="66350"/>
                  <a:pt x="2452316" y="221521"/>
                  <a:pt x="2485567" y="311576"/>
                </a:cubicBezTo>
                <a:cubicBezTo>
                  <a:pt x="2518818" y="401631"/>
                  <a:pt x="2614414" y="491685"/>
                  <a:pt x="2610258" y="560958"/>
                </a:cubicBezTo>
                <a:cubicBezTo>
                  <a:pt x="2606102" y="630231"/>
                  <a:pt x="2473098" y="637158"/>
                  <a:pt x="2460629" y="727212"/>
                </a:cubicBezTo>
                <a:cubicBezTo>
                  <a:pt x="2448160" y="817267"/>
                  <a:pt x="2532673" y="1001532"/>
                  <a:pt x="2535444" y="1101285"/>
                </a:cubicBezTo>
                <a:cubicBezTo>
                  <a:pt x="2538215" y="1201038"/>
                  <a:pt x="2572851" y="1275853"/>
                  <a:pt x="2477255" y="1325729"/>
                </a:cubicBezTo>
                <a:cubicBezTo>
                  <a:pt x="2381659" y="1375605"/>
                  <a:pt x="2071317" y="1392230"/>
                  <a:pt x="1961866" y="1400543"/>
                </a:cubicBezTo>
                <a:cubicBezTo>
                  <a:pt x="1852415" y="1408856"/>
                  <a:pt x="1869040" y="1367292"/>
                  <a:pt x="1820549" y="1375605"/>
                </a:cubicBezTo>
                <a:cubicBezTo>
                  <a:pt x="1772058" y="1383918"/>
                  <a:pt x="1756818" y="1446263"/>
                  <a:pt x="1670920" y="1450419"/>
                </a:cubicBezTo>
                <a:cubicBezTo>
                  <a:pt x="1585022" y="1454575"/>
                  <a:pt x="1425695" y="1401928"/>
                  <a:pt x="1305160" y="1400543"/>
                </a:cubicBezTo>
                <a:cubicBezTo>
                  <a:pt x="1184626" y="1399158"/>
                  <a:pt x="1062706" y="1422711"/>
                  <a:pt x="947713" y="1442107"/>
                </a:cubicBezTo>
                <a:cubicBezTo>
                  <a:pt x="832720" y="1461503"/>
                  <a:pt x="728811" y="1507223"/>
                  <a:pt x="615204" y="1516921"/>
                </a:cubicBezTo>
                <a:cubicBezTo>
                  <a:pt x="501597" y="1526619"/>
                  <a:pt x="356124" y="1536318"/>
                  <a:pt x="266069" y="1500296"/>
                </a:cubicBezTo>
                <a:cubicBezTo>
                  <a:pt x="176015" y="1464274"/>
                  <a:pt x="102586" y="1379761"/>
                  <a:pt x="74877" y="1300790"/>
                </a:cubicBezTo>
                <a:cubicBezTo>
                  <a:pt x="47168" y="1221819"/>
                  <a:pt x="112284" y="1112368"/>
                  <a:pt x="99815" y="1026470"/>
                </a:cubicBezTo>
                <a:cubicBezTo>
                  <a:pt x="87346" y="940572"/>
                  <a:pt x="-2709" y="861601"/>
                  <a:pt x="62" y="785401"/>
                </a:cubicBezTo>
                <a:cubicBezTo>
                  <a:pt x="2833" y="709201"/>
                  <a:pt x="115055" y="649626"/>
                  <a:pt x="116440" y="569270"/>
                </a:cubicBezTo>
                <a:cubicBezTo>
                  <a:pt x="117825" y="488914"/>
                  <a:pt x="8375" y="379463"/>
                  <a:pt x="8375" y="303263"/>
                </a:cubicBezTo>
                <a:cubicBezTo>
                  <a:pt x="8375" y="227063"/>
                  <a:pt x="29156" y="163332"/>
                  <a:pt x="116440" y="120383"/>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sz="1000" dirty="0">
              <a:solidFill>
                <a:schemeClr val="tx1"/>
              </a:solidFill>
              <a:latin typeface="OpenDyslexic 3" pitchFamily="2" charset="0"/>
            </a:endParaRPr>
          </a:p>
        </p:txBody>
      </p:sp>
      <p:pic>
        <p:nvPicPr>
          <p:cNvPr id="1026" name="Picture 2" descr="Becky Dudley | WildHub">
            <a:extLst>
              <a:ext uri="{FF2B5EF4-FFF2-40B4-BE49-F238E27FC236}">
                <a16:creationId xmlns:a16="http://schemas.microsoft.com/office/drawing/2014/main" id="{62588130-D626-4CD4-B015-99A45C726A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9898" y="829831"/>
            <a:ext cx="1795244" cy="17952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839B28D-49AC-4E04-A062-B6A65F3233AF}"/>
              </a:ext>
            </a:extLst>
          </p:cNvPr>
          <p:cNvPicPr>
            <a:picLocks noChangeAspect="1"/>
          </p:cNvPicPr>
          <p:nvPr/>
        </p:nvPicPr>
        <p:blipFill>
          <a:blip r:embed="rId4"/>
          <a:stretch>
            <a:fillRect/>
          </a:stretch>
        </p:blipFill>
        <p:spPr>
          <a:xfrm>
            <a:off x="3607266" y="2909437"/>
            <a:ext cx="5440260" cy="3877257"/>
          </a:xfrm>
          <a:prstGeom prst="rect">
            <a:avLst/>
          </a:prstGeom>
        </p:spPr>
      </p:pic>
    </p:spTree>
    <p:extLst>
      <p:ext uri="{BB962C8B-B14F-4D97-AF65-F5344CB8AC3E}">
        <p14:creationId xmlns:p14="http://schemas.microsoft.com/office/powerpoint/2010/main" val="15530790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1562</TotalTime>
  <Words>1216</Words>
  <Application>Microsoft Office PowerPoint</Application>
  <PresentationFormat>On-screen Show (4:3)</PresentationFormat>
  <Paragraphs>71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Comic Sans MS</vt:lpstr>
      <vt:lpstr>OpenDyslexic 3</vt:lpstr>
      <vt:lpstr>Office Theme</vt:lpstr>
      <vt:lpstr>Why Study Geography at A Level?</vt:lpstr>
      <vt:lpstr>PowerPoint Presentation</vt:lpstr>
      <vt:lpstr>Physical Systems – Landscape Systems</vt:lpstr>
      <vt:lpstr>Physical Systems – Earth’s Life Support Systems</vt:lpstr>
      <vt:lpstr>Human Interactions – Changing Spaces, Making Places </vt:lpstr>
      <vt:lpstr>Human Interactions – Human Rights</vt:lpstr>
      <vt:lpstr>Human Interactions – Global Migration</vt:lpstr>
      <vt:lpstr>Geographical Debates –Hazardous Earth</vt:lpstr>
      <vt:lpstr>Geographical Debates – Disease Dilemmas</vt:lpstr>
      <vt:lpstr>Independent Investigation -NEA</vt:lpstr>
      <vt:lpstr>Skills you learn in A Level Geography</vt:lpstr>
      <vt:lpstr>What jobs could an A Level in Geography lead to?</vt:lpstr>
      <vt:lpstr>Past LCHS Geography students</vt:lpstr>
    </vt:vector>
  </TitlesOfParts>
  <Company>LCHS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Gelder</dc:creator>
  <cp:lastModifiedBy>Greg Gilbey</cp:lastModifiedBy>
  <cp:revision>31</cp:revision>
  <dcterms:created xsi:type="dcterms:W3CDTF">2021-02-25T10:47:49Z</dcterms:created>
  <dcterms:modified xsi:type="dcterms:W3CDTF">2024-11-17T12:07:23Z</dcterms:modified>
</cp:coreProperties>
</file>