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  <p:sldId id="257" r:id="rId4"/>
    <p:sldId id="258" r:id="rId5"/>
    <p:sldId id="265" r:id="rId6"/>
    <p:sldId id="260" r:id="rId7"/>
    <p:sldId id="266" r:id="rId8"/>
    <p:sldId id="267" r:id="rId9"/>
    <p:sldId id="261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1" autoAdjust="0"/>
    <p:restoredTop sz="94660"/>
  </p:normalViewPr>
  <p:slideViewPr>
    <p:cSldViewPr snapToGrid="0">
      <p:cViewPr varScale="1">
        <p:scale>
          <a:sx n="86" d="100"/>
          <a:sy n="86" d="100"/>
        </p:scale>
        <p:origin x="25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FDCD7-769F-4C95-9454-485BE07BCA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9DC87D-92D6-460B-826A-748B343A21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1D26CB-A4DA-4AAB-BEFA-587061B83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35DEC-1A8B-48B5-9631-744FBC1768AE}" type="datetimeFigureOut">
              <a:rPr lang="en-GB" smtClean="0"/>
              <a:t>17/11/2024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FD04E3-A4B5-49B1-BE94-8AE4F364D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577925-744D-4EB3-873C-13AE769FC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5AB5-786E-4CE0-83D0-5F60D536B3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3886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34D1D-E0EA-47FA-B436-D80237A2A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51D85E-9A54-4DA0-9EB7-2E048E0B7B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3A2B4-6383-4FA0-9E22-FBF238959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35DEC-1A8B-48B5-9631-744FBC1768AE}" type="datetimeFigureOut">
              <a:rPr lang="en-GB" smtClean="0"/>
              <a:t>17/11/2024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BDDF3D-F3E9-4A5B-85C8-4BDB971F5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5B141A-4EC0-45D9-AD2A-CD66DEA2E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5AB5-786E-4CE0-83D0-5F60D536B3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166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8654F-908F-4D85-A173-31F792F5B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DCA1C9-451F-4C0F-8312-BC08329F4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357AE6-4257-4CC6-B027-DDD43718F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35DEC-1A8B-48B5-9631-744FBC1768AE}" type="datetimeFigureOut">
              <a:rPr lang="en-GB" smtClean="0"/>
              <a:t>17/11/2024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F5D397-7823-4BB0-8175-013604143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25CC55-196D-4E04-91FE-0F312BCB0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5AB5-786E-4CE0-83D0-5F60D536B3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257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412D2-C153-400B-BEEF-8C3FB9845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0335A5-8EBE-43E7-9472-6D93057B01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49D4F2-B49E-4A67-BAEA-4A82630A45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529109-A5A8-468D-9247-6C0340DBF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35DEC-1A8B-48B5-9631-744FBC1768AE}" type="datetimeFigureOut">
              <a:rPr lang="en-GB" smtClean="0"/>
              <a:t>17/11/2024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910D71-2122-4E06-8865-9313B1E5F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12C243-EEE8-4946-8DEE-1C447D815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5AB5-786E-4CE0-83D0-5F60D536B3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2197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A7339-6C9C-4D9C-8704-0F7FC5516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A4DA0B-5187-4AD3-AE59-1989E9C72E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A7B88E-65B7-4963-B459-A146048371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C499CB-2EA4-4982-946C-3E0E512C72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9BCE11-A67C-4847-80CD-E99903BA4D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48B7E9-DF64-4392-9BBB-4D8AA1E35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35DEC-1A8B-48B5-9631-744FBC1768AE}" type="datetimeFigureOut">
              <a:rPr lang="en-GB" smtClean="0"/>
              <a:t>17/11/2024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9AD213-5BF6-4FE0-B6B6-F9D93A79F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070167-33EB-42F6-A173-A413EE07D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5AB5-786E-4CE0-83D0-5F60D536B3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4305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85D47-2BAC-4DCF-8C11-3492B9319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57CFEA-B270-43FD-98CC-35372C821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35DEC-1A8B-48B5-9631-744FBC1768AE}" type="datetimeFigureOut">
              <a:rPr lang="en-GB" smtClean="0"/>
              <a:t>17/11/2024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4550FC-A996-43B9-A648-9CCE042BD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D73F2F-22F4-4A7E-94E5-33FD9A54C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5AB5-786E-4CE0-83D0-5F60D536B3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0730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5F027E-1275-473D-A2D3-FD8CCC25E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35DEC-1A8B-48B5-9631-744FBC1768AE}" type="datetimeFigureOut">
              <a:rPr lang="en-GB" smtClean="0"/>
              <a:t>17/11/2024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EA55FD-92DD-4D64-B47E-34B7FC014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29C12F-BDDD-4D72-B458-25C26F6EF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5AB5-786E-4CE0-83D0-5F60D536B3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692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99471-D633-46B4-873C-4A82941CB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1FD1F5-6302-4DDD-8641-09D92F9A4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58C20C-CA54-4891-AA01-782EFEBD2C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BAA178-6371-4727-9C49-1093A6323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35DEC-1A8B-48B5-9631-744FBC1768AE}" type="datetimeFigureOut">
              <a:rPr lang="en-GB" smtClean="0"/>
              <a:t>17/11/2024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895731-9A74-4234-AF05-AD66C0AEA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FB2209-4F4B-4370-B33C-BF726E8FE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5AB5-786E-4CE0-83D0-5F60D536B3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6813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4306F-D43D-41F0-BEF5-6B6C38B4B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4F9E93-01B4-4245-A5E6-06F15516F2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A07DED-4AB6-4343-AE40-FDEBCDFB5D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303287-959D-4D6E-A08A-C26DD4FD0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35DEC-1A8B-48B5-9631-744FBC1768AE}" type="datetimeFigureOut">
              <a:rPr lang="en-GB" smtClean="0"/>
              <a:t>17/11/2024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3D3241-7955-4941-8E2F-F1F0EAE58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083A75-5471-4642-83E4-861634DF8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5AB5-786E-4CE0-83D0-5F60D536B3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8107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88F83-77B9-4896-85E2-DC35D0051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AEECEB-8A65-4F46-A19F-E47A066DB8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4494FB-F770-4CC2-8932-B56FEF3B6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35DEC-1A8B-48B5-9631-744FBC1768AE}" type="datetimeFigureOut">
              <a:rPr lang="en-GB" smtClean="0"/>
              <a:t>17/11/2024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94D4BE-78E8-46C8-874D-F2683B4CE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CE3605-9851-4BF0-851B-FFB7A36A7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5AB5-786E-4CE0-83D0-5F60D536B3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9996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B695845-7B33-46A9-833C-1965AABD8C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BF16F4-0892-45C6-8B57-C3673AEBF9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7E525D-B39B-452F-9C9E-5416D4A2B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35DEC-1A8B-48B5-9631-744FBC1768AE}" type="datetimeFigureOut">
              <a:rPr lang="en-GB" smtClean="0"/>
              <a:t>17/11/2024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169DFC-BF32-4554-9CB4-D70277921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C2A62B-1D1A-480E-98BF-14296BC21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5AB5-786E-4CE0-83D0-5F60D536B3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1245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19F01E-1BCB-4E68-8DBF-1188B5BCE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95D9E5-2B07-4F68-AB1E-1ACB2C4C2C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3C8AE5-6790-4452-A401-90B67E592D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35DEC-1A8B-48B5-9631-744FBC1768AE}" type="datetimeFigureOut">
              <a:rPr lang="en-GB" smtClean="0"/>
              <a:t>17/11/2024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88259-656C-4F75-ADAF-690790C43F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F82E71-BA55-4E67-B16E-B490A2C0FD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15AB5-786E-4CE0-83D0-5F60D536B3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166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2 Media Studies 2017/18 | Worthing College">
            <a:extLst>
              <a:ext uri="{FF2B5EF4-FFF2-40B4-BE49-F238E27FC236}">
                <a16:creationId xmlns:a16="http://schemas.microsoft.com/office/drawing/2014/main" id="{32A34AE6-79E5-4C2E-B20A-F009D1E648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9B9550E-A59A-443F-8BF9-4672F7D054B2}"/>
              </a:ext>
            </a:extLst>
          </p:cNvPr>
          <p:cNvSpPr txBox="1"/>
          <p:nvPr/>
        </p:nvSpPr>
        <p:spPr>
          <a:xfrm>
            <a:off x="2196446" y="2976606"/>
            <a:ext cx="7479591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500" dirty="0">
                <a:latin typeface="ConcursoItalian BTN" panose="020B0806020102040B07" pitchFamily="34" charset="0"/>
              </a:rPr>
              <a:t>STUDIES</a:t>
            </a:r>
            <a:endParaRPr lang="en-GB" sz="27500" dirty="0">
              <a:latin typeface="ConcursoItalian BTN" panose="020B0806020102040B07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173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5699205-99D3-4E78-9A74-522FEB3A80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0"/>
            <a:ext cx="10287000" cy="6858000"/>
          </a:xfrm>
          <a:prstGeom prst="rect">
            <a:avLst/>
          </a:prstGeom>
        </p:spPr>
      </p:pic>
      <p:sp>
        <p:nvSpPr>
          <p:cNvPr id="4" name="AutoShape 4" descr="Phone hand Stock Photos, Royalty Free Phone hand Images | Depositphotos">
            <a:extLst>
              <a:ext uri="{FF2B5EF4-FFF2-40B4-BE49-F238E27FC236}">
                <a16:creationId xmlns:a16="http://schemas.microsoft.com/office/drawing/2014/main" id="{DC0B1A59-1852-4E36-B363-4D406F330CC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57BB2D-44C2-407F-BA05-E93E207F39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2470"/>
          <a:stretch/>
        </p:blipFill>
        <p:spPr>
          <a:xfrm>
            <a:off x="0" y="0"/>
            <a:ext cx="7975600" cy="6858000"/>
          </a:xfrm>
          <a:prstGeom prst="rect">
            <a:avLst/>
          </a:prstGeom>
        </p:spPr>
      </p:pic>
      <p:pic>
        <p:nvPicPr>
          <p:cNvPr id="1030" name="Picture 6" descr="Top mobile apps of 2020: TikTok, Fitbit, 'Roblox' and 'Among Us' lead the  way – GeekWire">
            <a:extLst>
              <a:ext uri="{FF2B5EF4-FFF2-40B4-BE49-F238E27FC236}">
                <a16:creationId xmlns:a16="http://schemas.microsoft.com/office/drawing/2014/main" id="{F51F78A8-BC22-4B84-8F98-8A77299F06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6" t="8889" r="36667" b="8889"/>
          <a:stretch/>
        </p:blipFill>
        <p:spPr bwMode="auto">
          <a:xfrm rot="2028510">
            <a:off x="3713470" y="1381806"/>
            <a:ext cx="1499766" cy="2999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0DF8C2A-3E10-495D-9886-ACD0B5AD46CC}"/>
              </a:ext>
            </a:extLst>
          </p:cNvPr>
          <p:cNvSpPr txBox="1"/>
          <p:nvPr/>
        </p:nvSpPr>
        <p:spPr>
          <a:xfrm>
            <a:off x="254000" y="152400"/>
            <a:ext cx="64135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MEDIA STUDIES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BB306F-4EC4-42CD-B576-55B2EA5B6D7D}"/>
              </a:ext>
            </a:extLst>
          </p:cNvPr>
          <p:cNvSpPr txBox="1"/>
          <p:nvPr/>
        </p:nvSpPr>
        <p:spPr>
          <a:xfrm>
            <a:off x="7021706" y="1218165"/>
            <a:ext cx="33401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>
                <a:latin typeface="Bahnschrift SemiBold" panose="020B0502040204020203" pitchFamily="34" charset="0"/>
              </a:rPr>
              <a:t>Think you know media?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9A4CDF-C25F-4425-A552-ACDA06ABC435}"/>
              </a:ext>
            </a:extLst>
          </p:cNvPr>
          <p:cNvSpPr txBox="1"/>
          <p:nvPr/>
        </p:nvSpPr>
        <p:spPr>
          <a:xfrm>
            <a:off x="3128562" y="5534220"/>
            <a:ext cx="31636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latin typeface="Franklin Gothic Heavy" panose="020B0903020102020204" pitchFamily="34" charset="0"/>
              </a:rPr>
              <a:t>influence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1F82C17-8362-4AC9-99A8-4D108B1437C9}"/>
              </a:ext>
            </a:extLst>
          </p:cNvPr>
          <p:cNvSpPr txBox="1"/>
          <p:nvPr/>
        </p:nvSpPr>
        <p:spPr>
          <a:xfrm>
            <a:off x="719771" y="1401236"/>
            <a:ext cx="266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latin typeface="Franklin Gothic Heavy" panose="020B0903020102020204" pitchFamily="34" charset="0"/>
              </a:rPr>
              <a:t>identity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24A1481-D5B8-4FE5-B7F3-71B14CD3AAB6}"/>
              </a:ext>
            </a:extLst>
          </p:cNvPr>
          <p:cNvSpPr txBox="1"/>
          <p:nvPr/>
        </p:nvSpPr>
        <p:spPr>
          <a:xfrm>
            <a:off x="5319750" y="4384066"/>
            <a:ext cx="266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latin typeface="Franklin Gothic Heavy" panose="020B0903020102020204" pitchFamily="34" charset="0"/>
              </a:rPr>
              <a:t>ideology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DEF375-D1E5-43C6-B392-A08D37F81C4A}"/>
              </a:ext>
            </a:extLst>
          </p:cNvPr>
          <p:cNvSpPr txBox="1"/>
          <p:nvPr/>
        </p:nvSpPr>
        <p:spPr>
          <a:xfrm>
            <a:off x="8998647" y="1657480"/>
            <a:ext cx="266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latin typeface="Franklin Gothic Heavy" panose="020B0903020102020204" pitchFamily="34" charset="0"/>
              </a:rPr>
              <a:t>analysis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F015C83-7088-4716-976B-80244B6702D3}"/>
              </a:ext>
            </a:extLst>
          </p:cNvPr>
          <p:cNvSpPr txBox="1"/>
          <p:nvPr/>
        </p:nvSpPr>
        <p:spPr>
          <a:xfrm>
            <a:off x="5900518" y="2572709"/>
            <a:ext cx="266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latin typeface="Franklin Gothic Heavy" panose="020B0903020102020204" pitchFamily="34" charset="0"/>
              </a:rPr>
              <a:t>society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1342E98-D963-45C7-A40D-36050BBEA6A8}"/>
              </a:ext>
            </a:extLst>
          </p:cNvPr>
          <p:cNvSpPr txBox="1"/>
          <p:nvPr/>
        </p:nvSpPr>
        <p:spPr>
          <a:xfrm>
            <a:off x="9159435" y="3003839"/>
            <a:ext cx="266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latin typeface="Franklin Gothic Heavy" panose="020B0903020102020204" pitchFamily="34" charset="0"/>
              </a:rPr>
              <a:t>gender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7917098-83A3-4A4E-88B3-9E0629DF43C7}"/>
              </a:ext>
            </a:extLst>
          </p:cNvPr>
          <p:cNvSpPr txBox="1"/>
          <p:nvPr/>
        </p:nvSpPr>
        <p:spPr>
          <a:xfrm>
            <a:off x="8355206" y="5673067"/>
            <a:ext cx="30860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latin typeface="Franklin Gothic Heavy" panose="020B0903020102020204" pitchFamily="34" charset="0"/>
              </a:rPr>
              <a:t>feminism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8714B6-34EF-447C-9CD7-D36D815FB421}"/>
              </a:ext>
            </a:extLst>
          </p:cNvPr>
          <p:cNvSpPr txBox="1"/>
          <p:nvPr/>
        </p:nvSpPr>
        <p:spPr>
          <a:xfrm>
            <a:off x="8874513" y="4276897"/>
            <a:ext cx="266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latin typeface="Franklin Gothic Heavy" panose="020B0903020102020204" pitchFamily="34" charset="0"/>
              </a:rPr>
              <a:t>harm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C52F42F-5783-4EF7-B165-3CCBE7B87C30}"/>
              </a:ext>
            </a:extLst>
          </p:cNvPr>
          <p:cNvSpPr txBox="1"/>
          <p:nvPr/>
        </p:nvSpPr>
        <p:spPr>
          <a:xfrm>
            <a:off x="5920934" y="571661"/>
            <a:ext cx="33881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latin typeface="Franklin Gothic Heavy" panose="020B0903020102020204" pitchFamily="34" charset="0"/>
              </a:rPr>
              <a:t>production</a:t>
            </a:r>
          </a:p>
        </p:txBody>
      </p:sp>
      <p:sp>
        <p:nvSpPr>
          <p:cNvPr id="6" name="AutoShape 4" descr="Post it note Stock Photos, Royalty Free Post it note Images | Depositphotos">
            <a:extLst>
              <a:ext uri="{FF2B5EF4-FFF2-40B4-BE49-F238E27FC236}">
                <a16:creationId xmlns:a16="http://schemas.microsoft.com/office/drawing/2014/main" id="{66E642D4-EE67-4AB9-AB2A-9C90BDCE917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1777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2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3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ome | Think Again UVA Promoting Free Speech on Grounds">
            <a:extLst>
              <a:ext uri="{FF2B5EF4-FFF2-40B4-BE49-F238E27FC236}">
                <a16:creationId xmlns:a16="http://schemas.microsoft.com/office/drawing/2014/main" id="{FE51AF07-F10B-4200-9D7F-77B1543162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1392" y="469423"/>
            <a:ext cx="8269215" cy="289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5377F7E-D53A-43DC-84C4-3E850ED4767A}"/>
              </a:ext>
            </a:extLst>
          </p:cNvPr>
          <p:cNvSpPr txBox="1"/>
          <p:nvPr/>
        </p:nvSpPr>
        <p:spPr>
          <a:xfrm>
            <a:off x="868836" y="3766009"/>
            <a:ext cx="1045432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Media Studies – the study of mass communication and its influence – offers a vitally important opportunity to question the world around us. It is the point where communication, culture and technology meet (to quote UCAS!) and a chance to consider the forces that shape both ourselves and our world view.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737834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339B6CC-2073-40A1-837F-0643A97C79D5}"/>
              </a:ext>
            </a:extLst>
          </p:cNvPr>
          <p:cNvSpPr txBox="1"/>
          <p:nvPr/>
        </p:nvSpPr>
        <p:spPr>
          <a:xfrm>
            <a:off x="801278" y="2177174"/>
            <a:ext cx="10438615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In the past, Media Studies has been viewed as non-vocational or lacking academic </a:t>
            </a:r>
            <a:r>
              <a:rPr lang="en-US" sz="2800" dirty="0" err="1"/>
              <a:t>rigour</a:t>
            </a:r>
            <a:r>
              <a:rPr lang="en-US" sz="2800" dirty="0"/>
              <a:t>. Neither could be further from the truth.</a:t>
            </a:r>
          </a:p>
          <a:p>
            <a:endParaRPr lang="en-US" sz="2400" dirty="0"/>
          </a:p>
          <a:p>
            <a:r>
              <a:rPr lang="en-US" sz="2800" dirty="0"/>
              <a:t>Media Studies is a demanding, theory-driven subject requiring insight, creativity, media literacy, emotional intelligence and </a:t>
            </a:r>
            <a:r>
              <a:rPr lang="en-US" sz="2800" dirty="0" err="1"/>
              <a:t>organisation</a:t>
            </a:r>
            <a:r>
              <a:rPr lang="en-US" sz="2800" dirty="0"/>
              <a:t>.</a:t>
            </a:r>
          </a:p>
          <a:p>
            <a:endParaRPr lang="en-US" sz="2400" dirty="0"/>
          </a:p>
          <a:p>
            <a:r>
              <a:rPr lang="en-US" sz="2800" dirty="0"/>
              <a:t>A recent study by the London-based British Academy described Media Studies as a dynamic subject valued by universities where it is increasingly popular, and one which plays a key role in this country’s £100+ billion creative industries.</a:t>
            </a:r>
            <a:endParaRPr lang="en-GB" sz="2800" dirty="0"/>
          </a:p>
        </p:txBody>
      </p:sp>
      <p:pic>
        <p:nvPicPr>
          <p:cNvPr id="2050" name="Picture 2" descr="British Academy - Wikipedia">
            <a:extLst>
              <a:ext uri="{FF2B5EF4-FFF2-40B4-BE49-F238E27FC236}">
                <a16:creationId xmlns:a16="http://schemas.microsoft.com/office/drawing/2014/main" id="{7886CAE9-461C-4B21-B265-DB4CD6AC8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365" y="371770"/>
            <a:ext cx="4473804" cy="1655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6206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edia - BCU International College">
            <a:extLst>
              <a:ext uri="{FF2B5EF4-FFF2-40B4-BE49-F238E27FC236}">
                <a16:creationId xmlns:a16="http://schemas.microsoft.com/office/drawing/2014/main" id="{B41EE616-5C25-48E9-B7FE-6E4F4DBBB0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3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83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B33F1A4-F2FB-4D60-8BB9-DA10440D7C3E}"/>
              </a:ext>
            </a:extLst>
          </p:cNvPr>
          <p:cNvSpPr txBox="1"/>
          <p:nvPr/>
        </p:nvSpPr>
        <p:spPr>
          <a:xfrm>
            <a:off x="1036950" y="3139467"/>
            <a:ext cx="105863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Media Studies can open doors to countless careers and opportunities.</a:t>
            </a:r>
          </a:p>
          <a:p>
            <a:r>
              <a:rPr lang="en-US" sz="2800" dirty="0"/>
              <a:t>It can move you towards anything from journalism or moving image production and all its associated careers – including fashion, photography, special effects, </a:t>
            </a:r>
            <a:r>
              <a:rPr lang="en-US" sz="2800" dirty="0" err="1"/>
              <a:t>etc</a:t>
            </a:r>
            <a:r>
              <a:rPr lang="en-US" sz="2800" dirty="0"/>
              <a:t> - to digital, social media or web-based roles, as well as radio, careers in gaming, game design and game production, PR and advertising, publishing, CGI and photography, and so much more.</a:t>
            </a:r>
            <a:endParaRPr lang="en-GB" sz="2800" dirty="0"/>
          </a:p>
        </p:txBody>
      </p:sp>
      <p:pic>
        <p:nvPicPr>
          <p:cNvPr id="1030" name="Picture 6" descr="Side by Side – How Co-Headship Can Work in Practice | Staff Management |  The Headteacher">
            <a:extLst>
              <a:ext uri="{FF2B5EF4-FFF2-40B4-BE49-F238E27FC236}">
                <a16:creationId xmlns:a16="http://schemas.microsoft.com/office/drawing/2014/main" id="{65463AF9-9E50-4E0A-B6C3-6DAB20CD65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50"/>
          <a:stretch/>
        </p:blipFill>
        <p:spPr bwMode="auto">
          <a:xfrm>
            <a:off x="2593628" y="388997"/>
            <a:ext cx="4202047" cy="2467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d open door simple vector illustration clip art with white background  5851417 Vector Art at Vecteezy">
            <a:extLst>
              <a:ext uri="{FF2B5EF4-FFF2-40B4-BE49-F238E27FC236}">
                <a16:creationId xmlns:a16="http://schemas.microsoft.com/office/drawing/2014/main" id="{C37327F6-6F41-4BA0-8FE8-7CD3B3C8DE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5675" y="-567534"/>
            <a:ext cx="4085998" cy="4085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4995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0F554C0-A6BD-44C2-B28D-BDD9802E794F}"/>
              </a:ext>
            </a:extLst>
          </p:cNvPr>
          <p:cNvSpPr txBox="1"/>
          <p:nvPr/>
        </p:nvSpPr>
        <p:spPr>
          <a:xfrm>
            <a:off x="849982" y="1183065"/>
            <a:ext cx="757758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 course is built around a series of set texts called </a:t>
            </a:r>
            <a:r>
              <a:rPr lang="en-US" sz="28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Close Study Products</a:t>
            </a:r>
            <a:r>
              <a:rPr lang="en-US" sz="2800" dirty="0"/>
              <a:t>. These are chosen by the exam board and encompass film, TV and radio, the internet, social media and online influencers, advertising, music video, magazines and newspapers.</a:t>
            </a:r>
          </a:p>
          <a:p>
            <a:endParaRPr lang="en-US" sz="2800" dirty="0"/>
          </a:p>
          <a:p>
            <a:r>
              <a:rPr lang="en-US" sz="2800" dirty="0"/>
              <a:t>In 2024, that includes everything from classic Danish thriller </a:t>
            </a:r>
            <a:r>
              <a:rPr lang="en-US" sz="2800" i="1" dirty="0"/>
              <a:t>The Killing </a:t>
            </a:r>
            <a:r>
              <a:rPr lang="en-US" sz="2800" dirty="0"/>
              <a:t>and game </a:t>
            </a:r>
            <a:r>
              <a:rPr lang="en-US" sz="2800" dirty="0" err="1"/>
              <a:t>favourite</a:t>
            </a:r>
            <a:r>
              <a:rPr lang="en-US" sz="2800" dirty="0"/>
              <a:t> </a:t>
            </a:r>
            <a:r>
              <a:rPr lang="en-US" sz="2800" i="1" dirty="0"/>
              <a:t>Horizon Forbidden West </a:t>
            </a:r>
            <a:r>
              <a:rPr lang="en-US" sz="2800" dirty="0"/>
              <a:t>to </a:t>
            </a:r>
            <a:r>
              <a:rPr lang="en-US" sz="2800" dirty="0" err="1"/>
              <a:t>L’il</a:t>
            </a:r>
            <a:r>
              <a:rPr lang="en-US" sz="2800" dirty="0"/>
              <a:t> </a:t>
            </a:r>
            <a:r>
              <a:rPr lang="en-US" sz="2800" dirty="0" err="1"/>
              <a:t>Nas</a:t>
            </a:r>
            <a:r>
              <a:rPr lang="en-US" sz="2800" dirty="0"/>
              <a:t> X’s </a:t>
            </a:r>
            <a:r>
              <a:rPr lang="en-US" sz="2800" i="1" dirty="0"/>
              <a:t>Old Town Road </a:t>
            </a:r>
            <a:r>
              <a:rPr lang="en-US" sz="2800" dirty="0"/>
              <a:t>video</a:t>
            </a:r>
            <a:r>
              <a:rPr lang="en-US" sz="2800" i="1" dirty="0"/>
              <a:t> </a:t>
            </a:r>
            <a:r>
              <a:rPr lang="en-US" sz="2800" dirty="0"/>
              <a:t>and the online presence of Taylor Swift.</a:t>
            </a:r>
            <a:endParaRPr lang="en-GB" sz="2800" dirty="0"/>
          </a:p>
        </p:txBody>
      </p:sp>
      <p:pic>
        <p:nvPicPr>
          <p:cNvPr id="3078" name="Picture 6" descr="Taylor Swift PNG 2024 by wcwjunkbox on DeviantArt">
            <a:extLst>
              <a:ext uri="{FF2B5EF4-FFF2-40B4-BE49-F238E27FC236}">
                <a16:creationId xmlns:a16="http://schemas.microsoft.com/office/drawing/2014/main" id="{9D2E6178-EC93-4AC8-98FA-FFA9C85977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42"/>
          <a:stretch/>
        </p:blipFill>
        <p:spPr bwMode="auto">
          <a:xfrm>
            <a:off x="8229601" y="68129"/>
            <a:ext cx="3962399" cy="6789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2947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Media Skills: Crash Course Media Literacy #11">
            <a:extLst>
              <a:ext uri="{FF2B5EF4-FFF2-40B4-BE49-F238E27FC236}">
                <a16:creationId xmlns:a16="http://schemas.microsoft.com/office/drawing/2014/main" id="{FC5FD274-4512-400C-9861-14CA685068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87" t="10642" r="4426" b="27951"/>
          <a:stretch/>
        </p:blipFill>
        <p:spPr bwMode="auto">
          <a:xfrm>
            <a:off x="4126751" y="301883"/>
            <a:ext cx="3938498" cy="2061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862C63F-FD9C-4A57-B0E1-7215B16DAF75}"/>
              </a:ext>
            </a:extLst>
          </p:cNvPr>
          <p:cNvSpPr txBox="1"/>
          <p:nvPr/>
        </p:nvSpPr>
        <p:spPr>
          <a:xfrm>
            <a:off x="1010239" y="2581267"/>
            <a:ext cx="1017152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Throughout the course you will develop your abilities in:</a:t>
            </a:r>
          </a:p>
          <a:p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endParaRPr lang="en-GB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D2F184D-D983-4D81-83C3-1972C8ABBAFE}"/>
              </a:ext>
            </a:extLst>
          </p:cNvPr>
          <p:cNvSpPr/>
          <p:nvPr/>
        </p:nvSpPr>
        <p:spPr>
          <a:xfrm>
            <a:off x="6845416" y="3321251"/>
            <a:ext cx="407628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questioning;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media production;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discussion and debate;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media literacy;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independent learning.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97C9DC-97A6-4088-8C1D-96EA16B23E68}"/>
              </a:ext>
            </a:extLst>
          </p:cNvPr>
          <p:cNvSpPr/>
          <p:nvPr/>
        </p:nvSpPr>
        <p:spPr>
          <a:xfrm>
            <a:off x="1044557" y="3329796"/>
            <a:ext cx="741446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analysis and deconstruction;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critical thinking;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essay writing;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using subject-specific terminology;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understanding media theory;</a:t>
            </a:r>
          </a:p>
        </p:txBody>
      </p:sp>
      <p:pic>
        <p:nvPicPr>
          <p:cNvPr id="3076" name="Picture 4" descr="Here's How Much That Lego Brick You Stepped on Is Worth | WIRED">
            <a:extLst>
              <a:ext uri="{FF2B5EF4-FFF2-40B4-BE49-F238E27FC236}">
                <a16:creationId xmlns:a16="http://schemas.microsoft.com/office/drawing/2014/main" id="{1DD380B3-30A9-42EA-BB6C-C36BB63A9B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E1E1E1"/>
              </a:clrFrom>
              <a:clrTo>
                <a:srgbClr val="E1E1E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0048" y="4693744"/>
            <a:ext cx="4546424" cy="2557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08840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00CBE07-E275-40CD-81D8-ACEA100DFE7B}"/>
              </a:ext>
            </a:extLst>
          </p:cNvPr>
          <p:cNvSpPr/>
          <p:nvPr/>
        </p:nvSpPr>
        <p:spPr>
          <a:xfrm>
            <a:off x="8490632" y="2153098"/>
            <a:ext cx="3299296" cy="146077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5" name="Picture 4" descr="Media Studies Course | Queen Mary's College Sixth Form College,  Basingstoke, Hampshire">
            <a:extLst>
              <a:ext uri="{FF2B5EF4-FFF2-40B4-BE49-F238E27FC236}">
                <a16:creationId xmlns:a16="http://schemas.microsoft.com/office/drawing/2014/main" id="{EF18C179-1F3C-4916-9511-D36E2F7FEE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57"/>
          <a:stretch/>
        </p:blipFill>
        <p:spPr bwMode="auto">
          <a:xfrm rot="10800000">
            <a:off x="4832225" y="1612321"/>
            <a:ext cx="3939433" cy="1859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What our Students Say - Colchester Institute">
            <a:extLst>
              <a:ext uri="{FF2B5EF4-FFF2-40B4-BE49-F238E27FC236}">
                <a16:creationId xmlns:a16="http://schemas.microsoft.com/office/drawing/2014/main" id="{68092E34-BEC3-463B-B20D-B3CBD839DB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82348B"/>
              </a:clrFrom>
              <a:clrTo>
                <a:srgbClr val="82348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316" b="66278"/>
          <a:stretch/>
        </p:blipFill>
        <p:spPr bwMode="auto">
          <a:xfrm>
            <a:off x="0" y="0"/>
            <a:ext cx="4426085" cy="1157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9780510-1E27-4486-8849-FD280B0DD405}"/>
              </a:ext>
            </a:extLst>
          </p:cNvPr>
          <p:cNvSpPr/>
          <p:nvPr/>
        </p:nvSpPr>
        <p:spPr>
          <a:xfrm>
            <a:off x="8497112" y="658825"/>
            <a:ext cx="3292816" cy="113290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495F7C-CCE4-4668-9C88-DCC5301C7744}"/>
              </a:ext>
            </a:extLst>
          </p:cNvPr>
          <p:cNvSpPr/>
          <p:nvPr/>
        </p:nvSpPr>
        <p:spPr>
          <a:xfrm>
            <a:off x="4629147" y="3582224"/>
            <a:ext cx="3540868" cy="2084151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A9B937-86D7-4E17-8540-DA10A7763CB1}"/>
              </a:ext>
            </a:extLst>
          </p:cNvPr>
          <p:cNvSpPr/>
          <p:nvPr/>
        </p:nvSpPr>
        <p:spPr>
          <a:xfrm>
            <a:off x="817122" y="1735746"/>
            <a:ext cx="3540868" cy="135214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04F3EF6-B9A9-41C0-B9E0-6919CFF093B9}"/>
              </a:ext>
            </a:extLst>
          </p:cNvPr>
          <p:cNvSpPr/>
          <p:nvPr/>
        </p:nvSpPr>
        <p:spPr>
          <a:xfrm>
            <a:off x="806790" y="3397400"/>
            <a:ext cx="3540868" cy="872247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C2B5277-8CE8-45F7-B0E4-58BEFE55DBD5}"/>
              </a:ext>
            </a:extLst>
          </p:cNvPr>
          <p:cNvSpPr/>
          <p:nvPr/>
        </p:nvSpPr>
        <p:spPr>
          <a:xfrm>
            <a:off x="817121" y="4632859"/>
            <a:ext cx="3540868" cy="148948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B4C2C1-562D-4627-B6B6-11362C01F6C6}"/>
              </a:ext>
            </a:extLst>
          </p:cNvPr>
          <p:cNvSpPr/>
          <p:nvPr/>
        </p:nvSpPr>
        <p:spPr>
          <a:xfrm>
            <a:off x="8509271" y="3967973"/>
            <a:ext cx="3299296" cy="141530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82517D-5520-475B-8FB7-F4B9221DBECD}"/>
              </a:ext>
            </a:extLst>
          </p:cNvPr>
          <p:cNvSpPr txBox="1"/>
          <p:nvPr/>
        </p:nvSpPr>
        <p:spPr>
          <a:xfrm>
            <a:off x="887043" y="1818230"/>
            <a:ext cx="33803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“Media Studies is a great subject that lets you explore how the media influences both public and private lives.”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DAEF762-8458-44FD-99FD-C4DB30205405}"/>
              </a:ext>
            </a:extLst>
          </p:cNvPr>
          <p:cNvSpPr txBox="1"/>
          <p:nvPr/>
        </p:nvSpPr>
        <p:spPr>
          <a:xfrm>
            <a:off x="937911" y="4749178"/>
            <a:ext cx="33803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“The course gives you a whole new view on how the media runs our lives. It will change you view on everything.”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A676D9C-E6C5-4775-9C5F-35CD632E50B5}"/>
              </a:ext>
            </a:extLst>
          </p:cNvPr>
          <p:cNvSpPr txBox="1"/>
          <p:nvPr/>
        </p:nvSpPr>
        <p:spPr>
          <a:xfrm>
            <a:off x="8607761" y="2266429"/>
            <a:ext cx="31288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“Even if you don’t want to take a path for media, the skills you learn can be applied to many everyday things.”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2DA446B-AAE6-403B-8A15-9954FD83C5BB}"/>
              </a:ext>
            </a:extLst>
          </p:cNvPr>
          <p:cNvSpPr txBox="1"/>
          <p:nvPr/>
        </p:nvSpPr>
        <p:spPr>
          <a:xfrm>
            <a:off x="816316" y="3466758"/>
            <a:ext cx="3540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“It is important for my choice (forensic psychology) at university.”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9D94DC6-FD9B-430B-94C6-7C81801FFDCD}"/>
              </a:ext>
            </a:extLst>
          </p:cNvPr>
          <p:cNvSpPr txBox="1"/>
          <p:nvPr/>
        </p:nvSpPr>
        <p:spPr>
          <a:xfrm>
            <a:off x="4717914" y="3632133"/>
            <a:ext cx="346061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“I really like this course. It’s been super informative and I have learned lots of new and interesting things. In want to do international relations at university and this course will really help me to do that.”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E744511-BA57-4157-A390-3C574FAC3F52}"/>
              </a:ext>
            </a:extLst>
          </p:cNvPr>
          <p:cNvSpPr txBox="1"/>
          <p:nvPr/>
        </p:nvSpPr>
        <p:spPr>
          <a:xfrm>
            <a:off x="8607761" y="760855"/>
            <a:ext cx="33803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“You definitely won’t be able to view the media the same after the course.”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7A4AA9B-C942-4399-ACAF-269EBA92A6A7}"/>
              </a:ext>
            </a:extLst>
          </p:cNvPr>
          <p:cNvSpPr txBox="1"/>
          <p:nvPr/>
        </p:nvSpPr>
        <p:spPr>
          <a:xfrm>
            <a:off x="8607761" y="4091023"/>
            <a:ext cx="32502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“It gives students insights into the industries and media which they will consume for the rest of their lives.”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E0FC965-C740-4A9A-BF22-7677565799DC}"/>
              </a:ext>
            </a:extLst>
          </p:cNvPr>
          <p:cNvSpPr/>
          <p:nvPr/>
        </p:nvSpPr>
        <p:spPr>
          <a:xfrm>
            <a:off x="4656711" y="935442"/>
            <a:ext cx="3540868" cy="1075263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3539114-6F4E-49B2-B07D-8149788096EA}"/>
              </a:ext>
            </a:extLst>
          </p:cNvPr>
          <p:cNvSpPr txBox="1"/>
          <p:nvPr/>
        </p:nvSpPr>
        <p:spPr>
          <a:xfrm>
            <a:off x="4758042" y="1028371"/>
            <a:ext cx="33803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“It helped me develop crucial skills such as critical thinking and analysis.”</a:t>
            </a:r>
          </a:p>
        </p:txBody>
      </p:sp>
      <p:pic>
        <p:nvPicPr>
          <p:cNvPr id="21" name="Picture 2" descr="What our Students Say - Colchester Institute">
            <a:extLst>
              <a:ext uri="{FF2B5EF4-FFF2-40B4-BE49-F238E27FC236}">
                <a16:creationId xmlns:a16="http://schemas.microsoft.com/office/drawing/2014/main" id="{4B967726-66C5-4A29-87AD-687AB1FF6F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82348B"/>
              </a:clrFrom>
              <a:clrTo>
                <a:srgbClr val="82348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316" b="66278"/>
          <a:stretch/>
        </p:blipFill>
        <p:spPr bwMode="auto">
          <a:xfrm>
            <a:off x="7642698" y="5543551"/>
            <a:ext cx="4426085" cy="1157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edia Studies Course | Queen Mary's College Sixth Form College,  Basingstoke, Hampshire">
            <a:extLst>
              <a:ext uri="{FF2B5EF4-FFF2-40B4-BE49-F238E27FC236}">
                <a16:creationId xmlns:a16="http://schemas.microsoft.com/office/drawing/2014/main" id="{D715C18C-9DF6-4024-BB01-B62F745B2B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57"/>
          <a:stretch/>
        </p:blipFill>
        <p:spPr bwMode="auto">
          <a:xfrm>
            <a:off x="4076158" y="2065023"/>
            <a:ext cx="3939433" cy="1859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3604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0B4AA74-FB15-4619-A33B-B3A7FE153261}"/>
              </a:ext>
            </a:extLst>
          </p:cNvPr>
          <p:cNvPicPr/>
          <p:nvPr/>
        </p:nvPicPr>
        <p:blipFill rotWithShape="1">
          <a:blip r:embed="rId2"/>
          <a:srcRect l="33494" t="42000" r="33784" b="14781"/>
          <a:stretch/>
        </p:blipFill>
        <p:spPr bwMode="auto">
          <a:xfrm>
            <a:off x="254525" y="2078157"/>
            <a:ext cx="5540364" cy="4124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A0853D-53DF-461C-91DA-9C166B44222A}"/>
              </a:ext>
            </a:extLst>
          </p:cNvPr>
          <p:cNvPicPr/>
          <p:nvPr/>
        </p:nvPicPr>
        <p:blipFill rotWithShape="1">
          <a:blip r:embed="rId3"/>
          <a:srcRect l="33333" t="22430" r="34009" b="16740"/>
          <a:stretch/>
        </p:blipFill>
        <p:spPr bwMode="auto">
          <a:xfrm>
            <a:off x="5528345" y="331517"/>
            <a:ext cx="6140741" cy="65308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D02C9F9-641E-4ECF-B03F-F7B3E413A3A2}"/>
              </a:ext>
            </a:extLst>
          </p:cNvPr>
          <p:cNvSpPr txBox="1"/>
          <p:nvPr/>
        </p:nvSpPr>
        <p:spPr>
          <a:xfrm>
            <a:off x="522914" y="466173"/>
            <a:ext cx="5005431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The course concludes with two examinations – details on this slide – along with two linked pieces of coursework which account for 30% of your overall grade.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92437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Phone hand Stock Photos, Royalty Free Phone hand Images | Depositphotos">
            <a:extLst>
              <a:ext uri="{FF2B5EF4-FFF2-40B4-BE49-F238E27FC236}">
                <a16:creationId xmlns:a16="http://schemas.microsoft.com/office/drawing/2014/main" id="{DC0B1A59-1852-4E36-B363-4D406F330CC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F536BA-389D-43CE-BC57-1A35129BA0B7}"/>
              </a:ext>
            </a:extLst>
          </p:cNvPr>
          <p:cNvSpPr txBox="1"/>
          <p:nvPr/>
        </p:nvSpPr>
        <p:spPr>
          <a:xfrm>
            <a:off x="905928" y="3379857"/>
            <a:ext cx="67107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Media shapes </a:t>
            </a:r>
            <a:r>
              <a:rPr lang="en-GB" sz="4000" b="1" dirty="0">
                <a:solidFill>
                  <a:srgbClr val="7030A0"/>
                </a:solidFill>
              </a:rPr>
              <a:t>you</a:t>
            </a:r>
            <a:r>
              <a:rPr lang="en-GB" sz="4000" b="1" dirty="0"/>
              <a:t>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BE65732-674B-4D72-BBFF-28AE239DA063}"/>
              </a:ext>
            </a:extLst>
          </p:cNvPr>
          <p:cNvSpPr txBox="1"/>
          <p:nvPr/>
        </p:nvSpPr>
        <p:spPr>
          <a:xfrm>
            <a:off x="905928" y="5073691"/>
            <a:ext cx="67107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Media Studies helps you </a:t>
            </a:r>
            <a:r>
              <a:rPr lang="en-GB" sz="4000" b="1" dirty="0">
                <a:solidFill>
                  <a:srgbClr val="7030A0"/>
                </a:solidFill>
              </a:rPr>
              <a:t>understand how</a:t>
            </a:r>
            <a:r>
              <a:rPr lang="en-GB" sz="4000" b="1" dirty="0"/>
              <a:t>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47F349F-DD6D-4B53-A22E-446C9237ADA7}"/>
              </a:ext>
            </a:extLst>
          </p:cNvPr>
          <p:cNvSpPr txBox="1"/>
          <p:nvPr/>
        </p:nvSpPr>
        <p:spPr>
          <a:xfrm>
            <a:off x="905928" y="4213405"/>
            <a:ext cx="67107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Media shapes </a:t>
            </a:r>
            <a:r>
              <a:rPr lang="en-GB" sz="4000" b="1" dirty="0">
                <a:solidFill>
                  <a:srgbClr val="7030A0"/>
                </a:solidFill>
              </a:rPr>
              <a:t>your world</a:t>
            </a:r>
            <a:r>
              <a:rPr lang="en-GB" sz="4000" b="1" dirty="0"/>
              <a:t>.</a:t>
            </a:r>
          </a:p>
        </p:txBody>
      </p:sp>
      <p:sp>
        <p:nvSpPr>
          <p:cNvPr id="6" name="AutoShape 4" descr="Post it note Stock Photos, Royalty Free Post it note Images | Depositphotos">
            <a:extLst>
              <a:ext uri="{FF2B5EF4-FFF2-40B4-BE49-F238E27FC236}">
                <a16:creationId xmlns:a16="http://schemas.microsoft.com/office/drawing/2014/main" id="{66E642D4-EE67-4AB9-AB2A-9C90BDCE917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4" name="Picture 10" descr="Sticky Note Transparent Images – Browse 13,760 Stock Photos, Vectors, and  Video | Adobe Stock">
            <a:extLst>
              <a:ext uri="{FF2B5EF4-FFF2-40B4-BE49-F238E27FC236}">
                <a16:creationId xmlns:a16="http://schemas.microsoft.com/office/drawing/2014/main" id="{BE973FD4-EB26-4BEE-9FC4-43621FBB8E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15"/>
          <a:stretch/>
        </p:blipFill>
        <p:spPr bwMode="auto">
          <a:xfrm>
            <a:off x="9455281" y="3139464"/>
            <a:ext cx="3377453" cy="419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2AA9EB10-0B7B-4696-8839-3E678A1A2923}"/>
              </a:ext>
            </a:extLst>
          </p:cNvPr>
          <p:cNvSpPr txBox="1"/>
          <p:nvPr/>
        </p:nvSpPr>
        <p:spPr>
          <a:xfrm>
            <a:off x="9654470" y="4265548"/>
            <a:ext cx="213738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MV Boli" panose="02000500030200090000" pitchFamily="2" charset="0"/>
                <a:cs typeface="MV Boli" panose="02000500030200090000" pitchFamily="2" charset="0"/>
              </a:rPr>
              <a:t>For more details, speak to Mr Lyon in the English department</a:t>
            </a:r>
          </a:p>
        </p:txBody>
      </p:sp>
      <p:pic>
        <p:nvPicPr>
          <p:cNvPr id="4098" name="Picture 2" descr="Premium Vector | Remember cute sticker Color reminder memo note isolated on  white background">
            <a:extLst>
              <a:ext uri="{FF2B5EF4-FFF2-40B4-BE49-F238E27FC236}">
                <a16:creationId xmlns:a16="http://schemas.microsoft.com/office/drawing/2014/main" id="{8F05C2D3-3910-46A8-9FEF-39C12D7923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65" y="-5648"/>
            <a:ext cx="9871841" cy="3532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3563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1" grpId="0"/>
      <p:bldP spid="22" grpId="0"/>
      <p:bldP spid="2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596</Words>
  <Application>Microsoft Office PowerPoint</Application>
  <PresentationFormat>Widescreen</PresentationFormat>
  <Paragraphs>48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Bahnschrift SemiBold</vt:lpstr>
      <vt:lpstr>Calibri</vt:lpstr>
      <vt:lpstr>Calibri Light</vt:lpstr>
      <vt:lpstr>Candara</vt:lpstr>
      <vt:lpstr>ConcursoItalian BTN</vt:lpstr>
      <vt:lpstr>Franklin Gothic Heavy</vt:lpstr>
      <vt:lpstr>MV Boli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Lyon</dc:creator>
  <cp:lastModifiedBy>Greg Gilbey</cp:lastModifiedBy>
  <cp:revision>22</cp:revision>
  <dcterms:created xsi:type="dcterms:W3CDTF">2024-10-03T09:59:11Z</dcterms:created>
  <dcterms:modified xsi:type="dcterms:W3CDTF">2024-11-17T12:24:12Z</dcterms:modified>
</cp:coreProperties>
</file>